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8" r:id="rId2"/>
    <p:sldId id="266" r:id="rId3"/>
    <p:sldId id="269" r:id="rId4"/>
    <p:sldId id="270" r:id="rId5"/>
    <p:sldId id="271" r:id="rId6"/>
    <p:sldId id="272" r:id="rId7"/>
    <p:sldId id="273" r:id="rId8"/>
    <p:sldId id="274" r:id="rId9"/>
    <p:sldId id="275" r:id="rId10"/>
    <p:sldId id="279" r:id="rId11"/>
    <p:sldId id="276" r:id="rId12"/>
    <p:sldId id="280" r:id="rId13"/>
    <p:sldId id="277" r:id="rId14"/>
    <p:sldId id="278" r:id="rId15"/>
    <p:sldId id="284" r:id="rId16"/>
    <p:sldId id="288" r:id="rId17"/>
    <p:sldId id="257" r:id="rId18"/>
    <p:sldId id="281" r:id="rId19"/>
    <p:sldId id="285" r:id="rId20"/>
    <p:sldId id="286" r:id="rId21"/>
    <p:sldId id="258" r:id="rId22"/>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6666"/>
    <a:srgbClr val="CCFFCC"/>
    <a:srgbClr val="66FFCC"/>
    <a:srgbClr val="00CC99"/>
    <a:srgbClr val="33CCCC"/>
    <a:srgbClr val="009999"/>
    <a:srgbClr val="FF0000"/>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94660"/>
  </p:normalViewPr>
  <p:slideViewPr>
    <p:cSldViewPr snapToGrid="0">
      <p:cViewPr varScale="1">
        <p:scale>
          <a:sx n="68" d="100"/>
          <a:sy n="68" d="100"/>
        </p:scale>
        <p:origin x="52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815977775531874E-4"/>
          <c:y val="0.10860930778712946"/>
          <c:w val="0.94451780596924217"/>
          <c:h val="0.82357602306753908"/>
        </c:manualLayout>
      </c:layout>
      <c:barChart>
        <c:barDir val="col"/>
        <c:grouping val="clustered"/>
        <c:varyColors val="0"/>
        <c:ser>
          <c:idx val="0"/>
          <c:order val="0"/>
          <c:tx>
            <c:strRef>
              <c:f>Sheet1!$A$2</c:f>
              <c:strCache>
                <c:ptCount val="1"/>
                <c:pt idx="0">
                  <c:v>Architectural</c:v>
                </c:pt>
              </c:strCache>
            </c:strRef>
          </c:tx>
          <c:spPr>
            <a:solidFill>
              <a:schemeClr val="accent4">
                <a:lumMod val="75000"/>
              </a:schemeClr>
            </a:solidFill>
            <a:ln w="13483">
              <a:noFill/>
              <a:prstDash val="solid"/>
            </a:ln>
          </c:spPr>
          <c:invertIfNegative val="0"/>
          <c:dPt>
            <c:idx val="0"/>
            <c:invertIfNegative val="0"/>
            <c:bubble3D val="0"/>
            <c:spPr>
              <a:solidFill>
                <a:srgbClr val="C00000"/>
              </a:solidFill>
              <a:ln w="13483">
                <a:noFill/>
                <a:prstDash val="solid"/>
              </a:ln>
            </c:spPr>
            <c:extLst>
              <c:ext xmlns:c16="http://schemas.microsoft.com/office/drawing/2014/chart" uri="{C3380CC4-5D6E-409C-BE32-E72D297353CC}">
                <c16:uniqueId val="{00000015-57AD-432E-AC95-DE3DC25DA384}"/>
              </c:ext>
            </c:extLst>
          </c:dPt>
          <c:dLbls>
            <c:dLbl>
              <c:idx val="0"/>
              <c:layout>
                <c:manualLayout>
                  <c:x val="0"/>
                  <c:y val="7.3113207547169809E-2"/>
                </c:manualLayout>
              </c:layout>
              <c:spPr>
                <a:noFill/>
                <a:ln>
                  <a:noFill/>
                </a:ln>
                <a:effectLst/>
              </c:spPr>
              <c:txPr>
                <a:bodyPr/>
                <a:lstStyle/>
                <a:p>
                  <a:pPr>
                    <a:defRPr sz="1200" b="0">
                      <a:solidFill>
                        <a:schemeClr val="bg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7AD-432E-AC95-DE3DC25DA384}"/>
                </c:ext>
              </c:extLst>
            </c:dLbl>
            <c:spPr>
              <a:noFill/>
              <a:ln>
                <a:noFill/>
              </a:ln>
              <a:effectLst/>
            </c:spPr>
            <c:txPr>
              <a:bodyPr/>
              <a:lstStyle/>
              <a:p>
                <a:pPr>
                  <a:defRPr sz="1200" b="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Sheet1!$B$2</c:f>
              <c:numCache>
                <c:formatCode>General</c:formatCode>
                <c:ptCount val="1"/>
                <c:pt idx="0">
                  <c:v>36</c:v>
                </c:pt>
              </c:numCache>
            </c:numRef>
          </c:val>
          <c:extLst>
            <c:ext xmlns:c16="http://schemas.microsoft.com/office/drawing/2014/chart" uri="{C3380CC4-5D6E-409C-BE32-E72D297353CC}">
              <c16:uniqueId val="{00000000-57AD-432E-AC95-DE3DC25DA384}"/>
            </c:ext>
          </c:extLst>
        </c:ser>
        <c:ser>
          <c:idx val="1"/>
          <c:order val="1"/>
          <c:tx>
            <c:strRef>
              <c:f>Sheet1!$A$3</c:f>
              <c:strCache>
                <c:ptCount val="1"/>
                <c:pt idx="0">
                  <c:v>Engineering</c:v>
                </c:pt>
              </c:strCache>
            </c:strRef>
          </c:tx>
          <c:spPr>
            <a:solidFill>
              <a:schemeClr val="accent6">
                <a:lumMod val="50000"/>
              </a:schemeClr>
            </a:solidFill>
            <a:ln w="13483">
              <a:noFill/>
              <a:prstDash val="solid"/>
            </a:ln>
          </c:spPr>
          <c:invertIfNegative val="0"/>
          <c:dPt>
            <c:idx val="0"/>
            <c:invertIfNegative val="0"/>
            <c:bubble3D val="0"/>
            <c:spPr>
              <a:solidFill>
                <a:srgbClr val="006666"/>
              </a:solidFill>
              <a:ln w="13483">
                <a:noFill/>
                <a:prstDash val="solid"/>
              </a:ln>
            </c:spPr>
            <c:extLst>
              <c:ext xmlns:c16="http://schemas.microsoft.com/office/drawing/2014/chart" uri="{C3380CC4-5D6E-409C-BE32-E72D297353CC}">
                <c16:uniqueId val="{00000001-57AD-432E-AC95-DE3DC25DA384}"/>
              </c:ext>
            </c:extLst>
          </c:dPt>
          <c:dLbls>
            <c:dLbl>
              <c:idx val="0"/>
              <c:layout>
                <c:manualLayout>
                  <c:x val="-1.3910450318415099E-3"/>
                  <c:y val="6.5832528599019419E-2"/>
                </c:manualLayout>
              </c:layout>
              <c:spPr>
                <a:noFill/>
                <a:ln>
                  <a:noFill/>
                </a:ln>
                <a:effectLst/>
              </c:spPr>
              <c:txPr>
                <a:bodyPr wrap="square" lIns="38100" tIns="19050" rIns="38100" bIns="19050" anchor="ctr">
                  <a:spAutoFit/>
                </a:bodyPr>
                <a:lstStyle/>
                <a:p>
                  <a:pPr>
                    <a:defRPr sz="1200">
                      <a:solidFill>
                        <a:schemeClr val="bg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AD-432E-AC95-DE3DC25DA384}"/>
                </c:ext>
              </c:extLst>
            </c:dLbl>
            <c:spPr>
              <a:noFill/>
              <a:ln>
                <a:noFill/>
              </a:ln>
              <a:effectLst/>
            </c:spPr>
            <c:txPr>
              <a:bodyPr wrap="square" lIns="38100" tIns="19050" rIns="38100" bIns="19050" anchor="ctr">
                <a:spAutoFit/>
              </a:bodyPr>
              <a:lstStyle/>
              <a:p>
                <a:pPr>
                  <a:defRPr sz="120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Sheet1!$B$3</c:f>
              <c:numCache>
                <c:formatCode>General</c:formatCode>
                <c:ptCount val="1"/>
                <c:pt idx="0">
                  <c:v>51</c:v>
                </c:pt>
              </c:numCache>
            </c:numRef>
          </c:val>
          <c:extLst>
            <c:ext xmlns:c16="http://schemas.microsoft.com/office/drawing/2014/chart" uri="{C3380CC4-5D6E-409C-BE32-E72D297353CC}">
              <c16:uniqueId val="{00000005-57AD-432E-AC95-DE3DC25DA384}"/>
            </c:ext>
          </c:extLst>
        </c:ser>
        <c:ser>
          <c:idx val="2"/>
          <c:order val="2"/>
          <c:tx>
            <c:strRef>
              <c:f>Sheet1!$A$4</c:f>
              <c:strCache>
                <c:ptCount val="1"/>
                <c:pt idx="0">
                  <c:v>Surveying</c:v>
                </c:pt>
              </c:strCache>
            </c:strRef>
          </c:tx>
          <c:spPr>
            <a:solidFill>
              <a:schemeClr val="bg1">
                <a:lumMod val="65000"/>
              </a:schemeClr>
            </a:solidFill>
            <a:ln w="13483">
              <a:noFill/>
              <a:prstDash val="solid"/>
            </a:ln>
          </c:spPr>
          <c:invertIfNegative val="0"/>
          <c:dLbls>
            <c:dLbl>
              <c:idx val="0"/>
              <c:layout>
                <c:manualLayout>
                  <c:x val="-1.0432837738810921E-3"/>
                  <c:y val="6.535767345119596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7AD-432E-AC95-DE3DC25DA384}"/>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Sheet1!$B$4</c:f>
              <c:numCache>
                <c:formatCode>General</c:formatCode>
                <c:ptCount val="1"/>
                <c:pt idx="0">
                  <c:v>33</c:v>
                </c:pt>
              </c:numCache>
            </c:numRef>
          </c:val>
          <c:extLst>
            <c:ext xmlns:c16="http://schemas.microsoft.com/office/drawing/2014/chart" uri="{C3380CC4-5D6E-409C-BE32-E72D297353CC}">
              <c16:uniqueId val="{0000000A-57AD-432E-AC95-DE3DC25DA384}"/>
            </c:ext>
          </c:extLst>
        </c:ser>
        <c:ser>
          <c:idx val="3"/>
          <c:order val="3"/>
          <c:tx>
            <c:strRef>
              <c:f>Sheet1!$A$5</c:f>
              <c:strCache>
                <c:ptCount val="1"/>
                <c:pt idx="0">
                  <c:v>Town &amp; urban Planning</c:v>
                </c:pt>
              </c:strCache>
            </c:strRef>
          </c:tx>
          <c:spPr>
            <a:solidFill>
              <a:srgbClr val="7030A0"/>
            </a:solidFill>
            <a:ln w="13483">
              <a:noFill/>
              <a:prstDash val="solid"/>
            </a:ln>
          </c:spPr>
          <c:invertIfNegative val="0"/>
          <c:dLbls>
            <c:dLbl>
              <c:idx val="0"/>
              <c:layout>
                <c:manualLayout>
                  <c:x val="3.4776125796036404E-4"/>
                  <c:y val="6.77494057346605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7AD-432E-AC95-DE3DC25DA384}"/>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Sheet1!$B$5</c:f>
              <c:numCache>
                <c:formatCode>General</c:formatCode>
                <c:ptCount val="1"/>
                <c:pt idx="0">
                  <c:v>8</c:v>
                </c:pt>
              </c:numCache>
            </c:numRef>
          </c:val>
          <c:extLst>
            <c:ext xmlns:c16="http://schemas.microsoft.com/office/drawing/2014/chart" uri="{C3380CC4-5D6E-409C-BE32-E72D297353CC}">
              <c16:uniqueId val="{0000000F-57AD-432E-AC95-DE3DC25DA384}"/>
            </c:ext>
          </c:extLst>
        </c:ser>
        <c:ser>
          <c:idx val="4"/>
          <c:order val="4"/>
          <c:tx>
            <c:strRef>
              <c:f>Sheet1!$A$6</c:f>
              <c:strCache>
                <c:ptCount val="1"/>
                <c:pt idx="0">
                  <c:v>Interior Design</c:v>
                </c:pt>
              </c:strCache>
            </c:strRef>
          </c:tx>
          <c:spPr>
            <a:solidFill>
              <a:srgbClr val="FF9900"/>
            </a:solidFill>
            <a:ln w="13483">
              <a:noFill/>
              <a:prstDash val="solid"/>
            </a:ln>
          </c:spPr>
          <c:invertIfNegative val="0"/>
          <c:dLbls>
            <c:dLbl>
              <c:idx val="0"/>
              <c:layout>
                <c:manualLayout>
                  <c:x val="0"/>
                  <c:y val="4.2452830188679243E-2"/>
                </c:manualLayout>
              </c:layout>
              <c:spPr>
                <a:noFill/>
                <a:ln>
                  <a:noFill/>
                </a:ln>
                <a:effectLst/>
              </c:spPr>
              <c:txPr>
                <a:bodyPr/>
                <a:lstStyle/>
                <a:p>
                  <a:pPr>
                    <a:defRPr sz="1200" b="0">
                      <a:solidFill>
                        <a:schemeClr val="bg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7AD-432E-AC95-DE3DC25DA384}"/>
                </c:ext>
              </c:extLst>
            </c:dLbl>
            <c:spPr>
              <a:noFill/>
              <a:ln>
                <a:noFill/>
              </a:ln>
              <a:effectLst/>
            </c:spPr>
            <c:txPr>
              <a:bodyPr/>
              <a:lstStyle/>
              <a:p>
                <a:pPr>
                  <a:defRPr sz="1200" b="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Sheet1!$B$6</c:f>
              <c:numCache>
                <c:formatCode>General</c:formatCode>
                <c:ptCount val="1"/>
                <c:pt idx="0">
                  <c:v>3</c:v>
                </c:pt>
              </c:numCache>
            </c:numRef>
          </c:val>
          <c:extLst>
            <c:ext xmlns:c16="http://schemas.microsoft.com/office/drawing/2014/chart" uri="{C3380CC4-5D6E-409C-BE32-E72D297353CC}">
              <c16:uniqueId val="{00000010-57AD-432E-AC95-DE3DC25DA384}"/>
            </c:ext>
          </c:extLst>
        </c:ser>
        <c:ser>
          <c:idx val="5"/>
          <c:order val="5"/>
          <c:tx>
            <c:strRef>
              <c:f>Sheet1!$A$7</c:f>
              <c:strCache>
                <c:ptCount val="1"/>
                <c:pt idx="0">
                  <c:v>Lanscape Architect</c:v>
                </c:pt>
              </c:strCache>
            </c:strRef>
          </c:tx>
          <c:spPr>
            <a:solidFill>
              <a:schemeClr val="accent1">
                <a:lumMod val="75000"/>
              </a:schemeClr>
            </a:solidFill>
            <a:ln w="13483">
              <a:noFill/>
              <a:prstDash val="solid"/>
            </a:ln>
          </c:spPr>
          <c:invertIfNegative val="0"/>
          <c:dLbls>
            <c:dLbl>
              <c:idx val="0"/>
              <c:layout>
                <c:manualLayout>
                  <c:x val="2.1474604977245104E-3"/>
                  <c:y val="5.4278524736294756E-2"/>
                </c:manualLayout>
              </c:layout>
              <c:spPr>
                <a:noFill/>
                <a:ln>
                  <a:noFill/>
                </a:ln>
                <a:effectLst/>
              </c:spPr>
              <c:txPr>
                <a:bodyPr wrap="square" lIns="38100" tIns="19050" rIns="38100" bIns="19050" anchor="ctr">
                  <a:spAutoFit/>
                </a:bodyPr>
                <a:lstStyle/>
                <a:p>
                  <a:pPr>
                    <a:defRPr sz="1200">
                      <a:solidFill>
                        <a:schemeClr val="bg1"/>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7AD-432E-AC95-DE3DC25DA384}"/>
                </c:ext>
              </c:extLst>
            </c:dLbl>
            <c:spPr>
              <a:noFill/>
              <a:ln>
                <a:noFill/>
              </a:ln>
              <a:effectLst/>
            </c:spPr>
            <c:txPr>
              <a:bodyPr wrap="square" lIns="38100" tIns="19050" rIns="38100" bIns="19050" anchor="ctr">
                <a:spAutoFit/>
              </a:bodyPr>
              <a:lstStyle/>
              <a:p>
                <a:pPr>
                  <a:defRPr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c:f>
              <c:numCache>
                <c:formatCode>General</c:formatCode>
                <c:ptCount val="1"/>
              </c:numCache>
            </c:numRef>
          </c:cat>
          <c:val>
            <c:numRef>
              <c:f>Sheet1!$B$7</c:f>
              <c:numCache>
                <c:formatCode>General</c:formatCode>
                <c:ptCount val="1"/>
                <c:pt idx="0">
                  <c:v>4</c:v>
                </c:pt>
              </c:numCache>
            </c:numRef>
          </c:val>
          <c:extLst>
            <c:ext xmlns:c16="http://schemas.microsoft.com/office/drawing/2014/chart" uri="{C3380CC4-5D6E-409C-BE32-E72D297353CC}">
              <c16:uniqueId val="{00000014-57AD-432E-AC95-DE3DC25DA384}"/>
            </c:ext>
          </c:extLst>
        </c:ser>
        <c:dLbls>
          <c:showLegendKey val="0"/>
          <c:showVal val="0"/>
          <c:showCatName val="0"/>
          <c:showSerName val="0"/>
          <c:showPercent val="0"/>
          <c:showBubbleSize val="0"/>
        </c:dLbls>
        <c:gapWidth val="150"/>
        <c:axId val="168638959"/>
        <c:axId val="168646447"/>
      </c:barChart>
      <c:valAx>
        <c:axId val="168646447"/>
        <c:scaling>
          <c:orientation val="minMax"/>
        </c:scaling>
        <c:delete val="1"/>
        <c:axPos val="r"/>
        <c:numFmt formatCode="General" sourceLinked="1"/>
        <c:majorTickMark val="out"/>
        <c:minorTickMark val="none"/>
        <c:tickLblPos val="nextTo"/>
        <c:crossAx val="168638959"/>
        <c:crosses val="max"/>
        <c:crossBetween val="between"/>
      </c:valAx>
      <c:catAx>
        <c:axId val="168638959"/>
        <c:scaling>
          <c:orientation val="minMax"/>
        </c:scaling>
        <c:delete val="1"/>
        <c:axPos val="b"/>
        <c:numFmt formatCode="General" sourceLinked="1"/>
        <c:majorTickMark val="out"/>
        <c:minorTickMark val="none"/>
        <c:tickLblPos val="nextTo"/>
        <c:crossAx val="168646447"/>
        <c:crosses val="autoZero"/>
        <c:auto val="1"/>
        <c:lblAlgn val="ctr"/>
        <c:lblOffset val="100"/>
        <c:noMultiLvlLbl val="0"/>
      </c:catAx>
      <c:spPr>
        <a:noFill/>
        <a:ln w="25400">
          <a:noFill/>
        </a:ln>
      </c:spPr>
    </c:plotArea>
    <c:plotVisOnly val="1"/>
    <c:dispBlanksAs val="gap"/>
    <c:showDLblsOverMax val="0"/>
  </c:chart>
  <c:spPr>
    <a:noFill/>
    <a:ln>
      <a:noFill/>
    </a:ln>
  </c:spPr>
  <c:txPr>
    <a:bodyPr/>
    <a:lstStyle/>
    <a:p>
      <a:pPr>
        <a:defRPr sz="1100" b="0" i="0" u="none" strike="noStrike" baseline="0">
          <a:solidFill>
            <a:schemeClr val="tx1"/>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1" rIns="93279" bIns="46641" rtlCol="0"/>
          <a:lstStyle>
            <a:lvl1pPr algn="l">
              <a:defRPr sz="1200"/>
            </a:lvl1pPr>
          </a:lstStyle>
          <a:p>
            <a:endParaRPr lang="en-US"/>
          </a:p>
        </p:txBody>
      </p:sp>
      <p:sp>
        <p:nvSpPr>
          <p:cNvPr id="3" name="Date Placeholder 2"/>
          <p:cNvSpPr>
            <a:spLocks noGrp="1"/>
          </p:cNvSpPr>
          <p:nvPr>
            <p:ph type="dt" idx="1"/>
          </p:nvPr>
        </p:nvSpPr>
        <p:spPr>
          <a:xfrm>
            <a:off x="3976334" y="0"/>
            <a:ext cx="3041968" cy="466912"/>
          </a:xfrm>
          <a:prstGeom prst="rect">
            <a:avLst/>
          </a:prstGeom>
        </p:spPr>
        <p:txBody>
          <a:bodyPr vert="horz" lIns="93279" tIns="46641" rIns="93279" bIns="46641" rtlCol="0"/>
          <a:lstStyle>
            <a:lvl1pPr algn="r">
              <a:defRPr sz="1200"/>
            </a:lvl1pPr>
          </a:lstStyle>
          <a:p>
            <a:fld id="{7F898009-ADE5-4762-AFA9-77FF80D0A6E5}" type="datetimeFigureOut">
              <a:rPr lang="en-US" smtClean="0"/>
              <a:t>11/30/2017</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1" rIns="93279" bIns="46641"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1" rIns="93279" bIns="46641"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1" rIns="93279" bIns="46641" rtlCol="0" anchor="b"/>
          <a:lstStyle>
            <a:lvl1pPr algn="l">
              <a:defRPr sz="1200"/>
            </a:lvl1pPr>
          </a:lstStyle>
          <a:p>
            <a:endParaRPr lang="en-US"/>
          </a:p>
        </p:txBody>
      </p:sp>
      <p:sp>
        <p:nvSpPr>
          <p:cNvPr id="7" name="Slide Number Placeholder 6"/>
          <p:cNvSpPr>
            <a:spLocks noGrp="1"/>
          </p:cNvSpPr>
          <p:nvPr>
            <p:ph type="sldNum" sz="quarter" idx="5"/>
          </p:nvPr>
        </p:nvSpPr>
        <p:spPr>
          <a:xfrm>
            <a:off x="3976334" y="8839015"/>
            <a:ext cx="3041968" cy="466911"/>
          </a:xfrm>
          <a:prstGeom prst="rect">
            <a:avLst/>
          </a:prstGeom>
        </p:spPr>
        <p:txBody>
          <a:bodyPr vert="horz" lIns="93279" tIns="46641" rIns="93279" bIns="46641" rtlCol="0" anchor="b"/>
          <a:lstStyle>
            <a:lvl1pPr algn="r">
              <a:defRPr sz="1200"/>
            </a:lvl1pPr>
          </a:lstStyle>
          <a:p>
            <a:fld id="{CDCD588A-5D16-4A9D-8A84-61EC664DA756}" type="slidenum">
              <a:rPr lang="en-US" smtClean="0"/>
              <a:t>‹#›</a:t>
            </a:fld>
            <a:endParaRPr lang="en-US"/>
          </a:p>
        </p:txBody>
      </p:sp>
    </p:spTree>
    <p:extLst>
      <p:ext uri="{BB962C8B-B14F-4D97-AF65-F5344CB8AC3E}">
        <p14:creationId xmlns:p14="http://schemas.microsoft.com/office/powerpoint/2010/main" val="339648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bwMode="auto">
          <a:noFill/>
          <a:ln>
            <a:solidFill>
              <a:srgbClr val="000000"/>
            </a:solidFill>
            <a:miter lim="800000"/>
            <a:headEnd/>
            <a:tailEnd/>
          </a:ln>
        </p:spPr>
      </p:sp>
      <p:sp>
        <p:nvSpPr>
          <p:cNvPr id="309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E65285-EF3E-4446-A18B-D412068161BC}" type="slidenum">
              <a:rPr lang="en-US" smtClean="0"/>
              <a:pPr fontAlgn="base">
                <a:spcBef>
                  <a:spcPct val="0"/>
                </a:spcBef>
                <a:spcAft>
                  <a:spcPct val="0"/>
                </a:spcAft>
                <a:defRPr/>
              </a:pPr>
              <a:t>13</a:t>
            </a:fld>
            <a:endParaRPr lang="en-US" smtClean="0"/>
          </a:p>
        </p:txBody>
      </p:sp>
    </p:spTree>
    <p:extLst>
      <p:ext uri="{BB962C8B-B14F-4D97-AF65-F5344CB8AC3E}">
        <p14:creationId xmlns:p14="http://schemas.microsoft.com/office/powerpoint/2010/main" val="419772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A2CFC7-E55C-438D-A3DE-28D2B0D5841B}" type="slidenum">
              <a:rPr lang="en-US" smtClean="0"/>
              <a:pPr fontAlgn="base">
                <a:spcBef>
                  <a:spcPct val="0"/>
                </a:spcBef>
                <a:spcAft>
                  <a:spcPct val="0"/>
                </a:spcAft>
                <a:defRPr/>
              </a:pPr>
              <a:t>14</a:t>
            </a:fld>
            <a:endParaRPr lang="en-US" smtClean="0"/>
          </a:p>
        </p:txBody>
      </p:sp>
    </p:spTree>
    <p:extLst>
      <p:ext uri="{BB962C8B-B14F-4D97-AF65-F5344CB8AC3E}">
        <p14:creationId xmlns:p14="http://schemas.microsoft.com/office/powerpoint/2010/main" val="2133213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xfrm>
            <a:off x="474663" y="1044575"/>
            <a:ext cx="5378450" cy="30257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xfrm>
            <a:off x="295748" y="4153740"/>
            <a:ext cx="6389431" cy="3980868"/>
          </a:xfrm>
        </p:spPr>
        <p:txBody>
          <a:bodyPr wrap="square" numCol="1" anchor="t" anchorCtr="0" compatLnSpc="1">
            <a:prstTxWarp prst="textNoShape">
              <a:avLst/>
            </a:prstTxWarp>
          </a:bodyPr>
          <a:lstStyle/>
          <a:p>
            <a:pPr marL="0" lvl="1">
              <a:defRPr/>
            </a:pPr>
            <a:r>
              <a:rPr lang="en-GB" sz="1100" i="1" dirty="0"/>
              <a:t>National Export Council</a:t>
            </a:r>
            <a:r>
              <a:rPr lang="en-GB" sz="1100" dirty="0"/>
              <a:t> (NEC) (</a:t>
            </a:r>
            <a:r>
              <a:rPr lang="en-GB" sz="1100" dirty="0" err="1"/>
              <a:t>Pengerusi</a:t>
            </a:r>
            <a:r>
              <a:rPr lang="en-GB" sz="1100" dirty="0"/>
              <a:t>: PM) </a:t>
            </a:r>
            <a:r>
              <a:rPr lang="en-GB" sz="1100" dirty="0" err="1"/>
              <a:t>menubuhkan</a:t>
            </a:r>
            <a:r>
              <a:rPr lang="en-GB" sz="1100" dirty="0"/>
              <a:t> </a:t>
            </a:r>
            <a:r>
              <a:rPr lang="en-GB" sz="1100" i="1" dirty="0"/>
              <a:t>Current Account Taskforce (</a:t>
            </a:r>
            <a:r>
              <a:rPr lang="en-GB" sz="1100" dirty="0"/>
              <a:t>CAT) (</a:t>
            </a:r>
            <a:r>
              <a:rPr lang="en-GB" sz="1100" dirty="0" err="1"/>
              <a:t>Pengerusi</a:t>
            </a:r>
            <a:r>
              <a:rPr lang="en-GB" sz="1100" dirty="0"/>
              <a:t>: MKII; </a:t>
            </a:r>
            <a:r>
              <a:rPr lang="en-GB" sz="1100" dirty="0" err="1"/>
              <a:t>Urusetia</a:t>
            </a:r>
            <a:r>
              <a:rPr lang="en-GB" sz="1100" dirty="0"/>
              <a:t> BNM). </a:t>
            </a:r>
          </a:p>
          <a:p>
            <a:pPr marL="0" lvl="1">
              <a:defRPr/>
            </a:pPr>
            <a:endParaRPr lang="en-GB" sz="1100" dirty="0"/>
          </a:p>
          <a:p>
            <a:pPr marL="0" lvl="1">
              <a:defRPr/>
            </a:pPr>
            <a:r>
              <a:rPr lang="en-GB" sz="1100" dirty="0" err="1"/>
              <a:t>Peranan</a:t>
            </a:r>
            <a:r>
              <a:rPr lang="en-GB" sz="1100" dirty="0"/>
              <a:t> </a:t>
            </a:r>
            <a:r>
              <a:rPr lang="en-GB" sz="1100" dirty="0" err="1"/>
              <a:t>utama</a:t>
            </a:r>
            <a:r>
              <a:rPr lang="en-GB" sz="1100" dirty="0"/>
              <a:t> CAT:</a:t>
            </a:r>
            <a:endParaRPr lang="en-US" sz="1100" dirty="0"/>
          </a:p>
          <a:p>
            <a:pPr marL="233199" indent="-233199">
              <a:buFontTx/>
              <a:buAutoNum type="arabicPeriod"/>
              <a:defRPr/>
            </a:pPr>
            <a:r>
              <a:rPr lang="en-US" sz="1100" dirty="0" err="1"/>
              <a:t>Memantau</a:t>
            </a:r>
            <a:r>
              <a:rPr lang="en-US" sz="1100" dirty="0"/>
              <a:t> </a:t>
            </a:r>
            <a:r>
              <a:rPr lang="en-US" sz="1100" dirty="0" err="1"/>
              <a:t>pengaliran</a:t>
            </a:r>
            <a:r>
              <a:rPr lang="en-US" sz="1100" dirty="0"/>
              <a:t> </a:t>
            </a:r>
            <a:r>
              <a:rPr lang="en-US" sz="1100" dirty="0" err="1"/>
              <a:t>wang</a:t>
            </a:r>
            <a:r>
              <a:rPr lang="en-US" sz="1100" dirty="0"/>
              <a:t> </a:t>
            </a:r>
            <a:r>
              <a:rPr lang="en-US" sz="1100" dirty="0" err="1"/>
              <a:t>masuk</a:t>
            </a:r>
            <a:r>
              <a:rPr lang="en-US" sz="1100" dirty="0"/>
              <a:t> </a:t>
            </a:r>
            <a:r>
              <a:rPr lang="en-US" sz="1100" dirty="0" err="1"/>
              <a:t>dan</a:t>
            </a:r>
            <a:r>
              <a:rPr lang="en-US" sz="1100" dirty="0"/>
              <a:t> </a:t>
            </a:r>
            <a:r>
              <a:rPr lang="en-US" sz="1100" dirty="0" err="1"/>
              <a:t>keluar</a:t>
            </a:r>
            <a:r>
              <a:rPr lang="en-US" sz="1100" dirty="0"/>
              <a:t> yang </a:t>
            </a:r>
            <a:r>
              <a:rPr lang="en-US" sz="1100" dirty="0" err="1"/>
              <a:t>menyumbang</a:t>
            </a:r>
            <a:r>
              <a:rPr lang="en-US" sz="1100" dirty="0"/>
              <a:t> </a:t>
            </a:r>
            <a:r>
              <a:rPr lang="en-US" sz="1100" dirty="0" err="1"/>
              <a:t>kepada</a:t>
            </a:r>
            <a:r>
              <a:rPr lang="en-US" sz="1100" dirty="0"/>
              <a:t> </a:t>
            </a:r>
            <a:r>
              <a:rPr lang="en-US" sz="1100" dirty="0" err="1"/>
              <a:t>imbangan</a:t>
            </a:r>
            <a:r>
              <a:rPr lang="en-US" sz="1100" dirty="0"/>
              <a:t> </a:t>
            </a:r>
            <a:r>
              <a:rPr lang="en-US" sz="1100" dirty="0" err="1"/>
              <a:t>akaun</a:t>
            </a:r>
            <a:r>
              <a:rPr lang="en-US" sz="1100" dirty="0"/>
              <a:t> </a:t>
            </a:r>
            <a:r>
              <a:rPr lang="en-US" sz="1100" dirty="0" err="1"/>
              <a:t>semasa</a:t>
            </a:r>
            <a:r>
              <a:rPr lang="en-US" sz="1100" dirty="0"/>
              <a:t> </a:t>
            </a:r>
            <a:r>
              <a:rPr lang="en-US" sz="1100" dirty="0" err="1"/>
              <a:t>negara</a:t>
            </a:r>
            <a:r>
              <a:rPr lang="en-US" sz="1100" dirty="0"/>
              <a:t>.</a:t>
            </a:r>
          </a:p>
          <a:p>
            <a:pPr marL="233199" indent="-233199">
              <a:buFontTx/>
              <a:buAutoNum type="arabicPeriod"/>
              <a:defRPr/>
            </a:pPr>
            <a:r>
              <a:rPr lang="en-US" sz="1100" dirty="0" err="1"/>
              <a:t>Menggalakkan</a:t>
            </a:r>
            <a:r>
              <a:rPr lang="en-US" sz="1100" dirty="0"/>
              <a:t> </a:t>
            </a:r>
            <a:r>
              <a:rPr lang="en-US" sz="1100" dirty="0" err="1"/>
              <a:t>penggunaan</a:t>
            </a:r>
            <a:r>
              <a:rPr lang="en-US" sz="1100" dirty="0"/>
              <a:t> </a:t>
            </a:r>
            <a:r>
              <a:rPr lang="en-US" sz="1100" dirty="0" err="1"/>
              <a:t>sumber</a:t>
            </a:r>
            <a:r>
              <a:rPr lang="en-US" sz="1100" dirty="0"/>
              <a:t> </a:t>
            </a:r>
            <a:r>
              <a:rPr lang="en-US" sz="1100" dirty="0" err="1"/>
              <a:t>tempatan</a:t>
            </a:r>
            <a:r>
              <a:rPr lang="en-US" sz="1100" dirty="0"/>
              <a:t> </a:t>
            </a:r>
            <a:r>
              <a:rPr lang="en-US" sz="1100" dirty="0" err="1"/>
              <a:t>dan</a:t>
            </a:r>
            <a:r>
              <a:rPr lang="en-US" sz="1100" dirty="0"/>
              <a:t> </a:t>
            </a:r>
            <a:r>
              <a:rPr lang="en-US" sz="1100" dirty="0" err="1"/>
              <a:t>mengawal</a:t>
            </a:r>
            <a:r>
              <a:rPr lang="en-US" sz="1100" dirty="0"/>
              <a:t> </a:t>
            </a:r>
            <a:r>
              <a:rPr lang="en-US" sz="1100" dirty="0" err="1"/>
              <a:t>penggunaan</a:t>
            </a:r>
            <a:r>
              <a:rPr lang="en-US" sz="1100" dirty="0"/>
              <a:t> </a:t>
            </a:r>
            <a:r>
              <a:rPr lang="en-US" sz="1100" dirty="0" err="1"/>
              <a:t>sumber</a:t>
            </a:r>
            <a:r>
              <a:rPr lang="en-US" sz="1100" dirty="0"/>
              <a:t> import </a:t>
            </a:r>
            <a:r>
              <a:rPr lang="en-US" sz="1100" dirty="0" err="1"/>
              <a:t>dalam</a:t>
            </a:r>
            <a:r>
              <a:rPr lang="en-US" sz="1100" dirty="0"/>
              <a:t> </a:t>
            </a:r>
            <a:r>
              <a:rPr lang="en-US" sz="1100" dirty="0" err="1"/>
              <a:t>semua</a:t>
            </a:r>
            <a:r>
              <a:rPr lang="en-US" sz="1100" dirty="0"/>
              <a:t> </a:t>
            </a:r>
            <a:r>
              <a:rPr lang="en-US" sz="1100" dirty="0" err="1"/>
              <a:t>sektor</a:t>
            </a:r>
            <a:r>
              <a:rPr lang="en-US" sz="1100" dirty="0"/>
              <a:t> </a:t>
            </a:r>
            <a:r>
              <a:rPr lang="en-US" sz="1100" dirty="0" err="1"/>
              <a:t>ekonomi</a:t>
            </a:r>
            <a:r>
              <a:rPr lang="en-US" sz="1100" dirty="0"/>
              <a:t>.</a:t>
            </a:r>
          </a:p>
          <a:p>
            <a:pPr>
              <a:defRPr/>
            </a:pPr>
            <a:r>
              <a:rPr lang="en-US" sz="1100" dirty="0"/>
              <a:t> </a:t>
            </a:r>
          </a:p>
          <a:p>
            <a:pPr>
              <a:defRPr/>
            </a:pPr>
            <a:r>
              <a:rPr lang="en-GB" sz="1100" dirty="0"/>
              <a:t>CIDB </a:t>
            </a:r>
            <a:r>
              <a:rPr lang="en-GB" sz="1100" dirty="0" err="1"/>
              <a:t>telah</a:t>
            </a:r>
            <a:r>
              <a:rPr lang="en-GB" sz="1100" dirty="0"/>
              <a:t> </a:t>
            </a:r>
            <a:r>
              <a:rPr lang="en-GB" sz="1100" dirty="0" err="1"/>
              <a:t>dilantik</a:t>
            </a:r>
            <a:r>
              <a:rPr lang="en-GB" sz="1100" dirty="0"/>
              <a:t> </a:t>
            </a:r>
            <a:r>
              <a:rPr lang="en-GB" sz="1100" dirty="0" err="1"/>
              <a:t>sebagai</a:t>
            </a:r>
            <a:r>
              <a:rPr lang="en-GB" sz="1100" dirty="0"/>
              <a:t> AJK CAT. </a:t>
            </a:r>
            <a:r>
              <a:rPr lang="en-GB" sz="1100" dirty="0" err="1"/>
              <a:t>Banggungjawab</a:t>
            </a:r>
            <a:r>
              <a:rPr lang="en-GB" sz="1100" dirty="0"/>
              <a:t> </a:t>
            </a:r>
            <a:r>
              <a:rPr lang="en-GB" sz="1100" dirty="0" err="1"/>
              <a:t>melaksanakan</a:t>
            </a:r>
            <a:r>
              <a:rPr lang="en-GB" sz="1100" dirty="0"/>
              <a:t> </a:t>
            </a:r>
            <a:r>
              <a:rPr lang="en-GB" sz="1100" i="1" dirty="0"/>
              <a:t>substitution</a:t>
            </a:r>
            <a:r>
              <a:rPr lang="en-GB" sz="1100" dirty="0"/>
              <a:t> </a:t>
            </a:r>
            <a:r>
              <a:rPr lang="en-GB" sz="1100" i="1" dirty="0"/>
              <a:t>strategy </a:t>
            </a:r>
            <a:r>
              <a:rPr lang="en-GB" sz="1100" dirty="0" err="1"/>
              <a:t>sumber</a:t>
            </a:r>
            <a:r>
              <a:rPr lang="en-GB" sz="1100" dirty="0"/>
              <a:t> import </a:t>
            </a:r>
            <a:r>
              <a:rPr lang="en-GB" sz="1100" dirty="0" err="1"/>
              <a:t>kepada</a:t>
            </a:r>
            <a:r>
              <a:rPr lang="en-GB" sz="1100" dirty="0"/>
              <a:t> </a:t>
            </a:r>
            <a:r>
              <a:rPr lang="en-GB" sz="1100" dirty="0" err="1"/>
              <a:t>sumber</a:t>
            </a:r>
            <a:r>
              <a:rPr lang="en-GB" sz="1100" dirty="0"/>
              <a:t> </a:t>
            </a:r>
            <a:r>
              <a:rPr lang="en-GB" sz="1100" dirty="0" err="1"/>
              <a:t>tempatan</a:t>
            </a:r>
            <a:r>
              <a:rPr lang="en-GB" sz="1100" dirty="0"/>
              <a:t> </a:t>
            </a:r>
            <a:r>
              <a:rPr lang="en-GB" sz="1100" dirty="0" err="1"/>
              <a:t>bagi</a:t>
            </a:r>
            <a:r>
              <a:rPr lang="en-GB" sz="1100" dirty="0"/>
              <a:t> 4 </a:t>
            </a:r>
            <a:r>
              <a:rPr lang="en-GB" sz="1100" dirty="0" err="1"/>
              <a:t>projek</a:t>
            </a:r>
            <a:r>
              <a:rPr lang="en-GB" sz="1100" dirty="0"/>
              <a:t> mega yang </a:t>
            </a:r>
            <a:r>
              <a:rPr lang="en-GB" sz="1100" dirty="0" err="1"/>
              <a:t>dikenal</a:t>
            </a:r>
            <a:r>
              <a:rPr lang="en-GB" sz="1100" dirty="0"/>
              <a:t> </a:t>
            </a:r>
            <a:r>
              <a:rPr lang="en-GB" sz="1100" dirty="0" err="1"/>
              <a:t>pasti</a:t>
            </a:r>
            <a:r>
              <a:rPr lang="en-GB" sz="1100" dirty="0"/>
              <a:t> </a:t>
            </a:r>
            <a:r>
              <a:rPr lang="en-GB" sz="1100" dirty="0" err="1"/>
              <a:t>mempunyai</a:t>
            </a:r>
            <a:r>
              <a:rPr lang="en-GB" sz="1100" dirty="0"/>
              <a:t> </a:t>
            </a:r>
            <a:r>
              <a:rPr lang="en-GB" sz="1100" dirty="0" err="1"/>
              <a:t>kandungan</a:t>
            </a:r>
            <a:r>
              <a:rPr lang="en-GB" sz="1100" dirty="0"/>
              <a:t> import yang </a:t>
            </a:r>
            <a:r>
              <a:rPr lang="en-GB" sz="1100" dirty="0" err="1"/>
              <a:t>tinggi</a:t>
            </a:r>
            <a:r>
              <a:rPr lang="en-GB" sz="1100" dirty="0"/>
              <a:t>:</a:t>
            </a:r>
            <a:endParaRPr lang="en-US" sz="1100" dirty="0"/>
          </a:p>
          <a:p>
            <a:pPr marL="233199" indent="-233199">
              <a:buFontTx/>
              <a:buAutoNum type="arabicPeriod"/>
              <a:defRPr/>
            </a:pPr>
            <a:r>
              <a:rPr lang="en-GB" sz="1100" dirty="0" err="1"/>
              <a:t>Tun</a:t>
            </a:r>
            <a:r>
              <a:rPr lang="en-GB" sz="1100" dirty="0"/>
              <a:t> </a:t>
            </a:r>
            <a:r>
              <a:rPr lang="en-GB" sz="1100" dirty="0" err="1"/>
              <a:t>Razak</a:t>
            </a:r>
            <a:r>
              <a:rPr lang="en-GB" sz="1100" dirty="0"/>
              <a:t> Exchange (TRX), </a:t>
            </a:r>
            <a:r>
              <a:rPr lang="en-GB" sz="1100" dirty="0" err="1"/>
              <a:t>anggaran</a:t>
            </a:r>
            <a:r>
              <a:rPr lang="en-GB" sz="1100" dirty="0"/>
              <a:t> </a:t>
            </a:r>
            <a:r>
              <a:rPr lang="en-GB" sz="1100" dirty="0" err="1"/>
              <a:t>nilai</a:t>
            </a:r>
            <a:r>
              <a:rPr lang="en-GB" sz="1100" dirty="0"/>
              <a:t> </a:t>
            </a:r>
            <a:r>
              <a:rPr lang="en-GB" sz="1100" dirty="0" err="1"/>
              <a:t>pembangunan</a:t>
            </a:r>
            <a:r>
              <a:rPr lang="en-GB" sz="1100" dirty="0"/>
              <a:t> </a:t>
            </a:r>
            <a:r>
              <a:rPr lang="en-GB" sz="1100" dirty="0" err="1"/>
              <a:t>kasar</a:t>
            </a:r>
            <a:r>
              <a:rPr lang="en-GB" sz="1100" dirty="0"/>
              <a:t> RM40 </a:t>
            </a:r>
            <a:r>
              <a:rPr lang="en-GB" sz="1100" dirty="0" err="1"/>
              <a:t>bilion</a:t>
            </a:r>
            <a:r>
              <a:rPr lang="en-GB" sz="1100" dirty="0"/>
              <a:t>;</a:t>
            </a:r>
          </a:p>
          <a:p>
            <a:pPr marL="233199" indent="-233199">
              <a:buFontTx/>
              <a:buAutoNum type="arabicPeriod"/>
              <a:defRPr/>
            </a:pPr>
            <a:r>
              <a:rPr lang="en-GB" sz="1100" dirty="0"/>
              <a:t>Bandar Malaysia, </a:t>
            </a:r>
            <a:r>
              <a:rPr lang="en-GB" sz="1100" dirty="0" err="1"/>
              <a:t>anggaran</a:t>
            </a:r>
            <a:r>
              <a:rPr lang="en-GB" sz="1100" dirty="0"/>
              <a:t> </a:t>
            </a:r>
            <a:r>
              <a:rPr lang="en-GB" sz="1100" dirty="0" err="1"/>
              <a:t>nilai</a:t>
            </a:r>
            <a:r>
              <a:rPr lang="en-GB" sz="1100" dirty="0"/>
              <a:t> </a:t>
            </a:r>
            <a:r>
              <a:rPr lang="en-GB" sz="1100" dirty="0" err="1"/>
              <a:t>pembangunan</a:t>
            </a:r>
            <a:r>
              <a:rPr lang="en-GB" sz="1100" dirty="0"/>
              <a:t> </a:t>
            </a:r>
            <a:r>
              <a:rPr lang="en-GB" sz="1100" dirty="0" err="1"/>
              <a:t>kasar</a:t>
            </a:r>
            <a:r>
              <a:rPr lang="en-GB" sz="1100" dirty="0"/>
              <a:t> RM164 </a:t>
            </a:r>
            <a:r>
              <a:rPr lang="en-GB" sz="1100" dirty="0" err="1"/>
              <a:t>bilion</a:t>
            </a:r>
            <a:r>
              <a:rPr lang="en-GB" sz="1100" dirty="0"/>
              <a:t>;</a:t>
            </a:r>
          </a:p>
          <a:p>
            <a:pPr marL="233199" indent="-233199">
              <a:buFontTx/>
              <a:buAutoNum type="arabicPeriod"/>
              <a:defRPr/>
            </a:pPr>
            <a:r>
              <a:rPr lang="en-GB" sz="1100" dirty="0"/>
              <a:t>Melaka Gateway, </a:t>
            </a:r>
            <a:r>
              <a:rPr lang="en-GB" sz="1100" dirty="0" err="1"/>
              <a:t>anggaran</a:t>
            </a:r>
            <a:r>
              <a:rPr lang="en-GB" sz="1100" dirty="0"/>
              <a:t> </a:t>
            </a:r>
            <a:r>
              <a:rPr lang="en-GB" sz="1100" dirty="0" err="1"/>
              <a:t>nilai</a:t>
            </a:r>
            <a:r>
              <a:rPr lang="en-GB" sz="1100" dirty="0"/>
              <a:t> </a:t>
            </a:r>
            <a:r>
              <a:rPr lang="en-GB" sz="1100" dirty="0" err="1"/>
              <a:t>pembangunan</a:t>
            </a:r>
            <a:r>
              <a:rPr lang="en-GB" sz="1100" dirty="0"/>
              <a:t> </a:t>
            </a:r>
            <a:r>
              <a:rPr lang="en-GB" sz="1100" dirty="0" err="1"/>
              <a:t>kasar</a:t>
            </a:r>
            <a:r>
              <a:rPr lang="en-GB" sz="1100" dirty="0"/>
              <a:t> RM68 </a:t>
            </a:r>
            <a:r>
              <a:rPr lang="en-GB" sz="1100" dirty="0" err="1"/>
              <a:t>bilion</a:t>
            </a:r>
            <a:r>
              <a:rPr lang="en-GB" sz="1100" dirty="0"/>
              <a:t>; </a:t>
            </a:r>
            <a:r>
              <a:rPr lang="en-GB" sz="1100" dirty="0" err="1"/>
              <a:t>dan</a:t>
            </a:r>
            <a:endParaRPr lang="en-US" sz="1100" dirty="0"/>
          </a:p>
          <a:p>
            <a:pPr marL="233199" indent="-233199">
              <a:buFontTx/>
              <a:buAutoNum type="arabicPeriod"/>
              <a:defRPr/>
            </a:pPr>
            <a:r>
              <a:rPr lang="en-GB" sz="1100" dirty="0"/>
              <a:t>Forest City, </a:t>
            </a:r>
            <a:r>
              <a:rPr lang="en-GB" sz="1100" dirty="0" err="1"/>
              <a:t>anggaran</a:t>
            </a:r>
            <a:r>
              <a:rPr lang="en-GB" sz="1100" dirty="0"/>
              <a:t> </a:t>
            </a:r>
            <a:r>
              <a:rPr lang="en-GB" sz="1100" dirty="0" err="1"/>
              <a:t>nilai</a:t>
            </a:r>
            <a:r>
              <a:rPr lang="en-GB" sz="1100" dirty="0"/>
              <a:t> </a:t>
            </a:r>
            <a:r>
              <a:rPr lang="en-GB" sz="1100" dirty="0" err="1"/>
              <a:t>pelaburan</a:t>
            </a:r>
            <a:r>
              <a:rPr lang="en-GB" sz="1100" dirty="0"/>
              <a:t> </a:t>
            </a:r>
            <a:r>
              <a:rPr lang="en-GB" sz="1100" dirty="0" err="1"/>
              <a:t>kasar</a:t>
            </a:r>
            <a:r>
              <a:rPr lang="en-GB" sz="1100" dirty="0"/>
              <a:t> RM170 </a:t>
            </a:r>
            <a:r>
              <a:rPr lang="en-GB" sz="1100" dirty="0" err="1"/>
              <a:t>bilion</a:t>
            </a:r>
            <a:r>
              <a:rPr lang="en-GB" sz="1100" dirty="0"/>
              <a:t>.</a:t>
            </a:r>
            <a:endParaRPr lang="en-US" sz="1100" dirty="0"/>
          </a:p>
          <a:p>
            <a:pPr>
              <a:defRPr/>
            </a:pPr>
            <a:r>
              <a:rPr lang="en-GB" sz="1100" dirty="0"/>
              <a:t> </a:t>
            </a:r>
            <a:endParaRPr lang="en-US" sz="1100" dirty="0"/>
          </a:p>
          <a:p>
            <a:pPr>
              <a:defRPr/>
            </a:pPr>
            <a:r>
              <a:rPr lang="en-GB" sz="1100" dirty="0" err="1"/>
              <a:t>Peranan</a:t>
            </a:r>
            <a:r>
              <a:rPr lang="en-GB" sz="1100" dirty="0"/>
              <a:t> CIDB:</a:t>
            </a:r>
          </a:p>
          <a:p>
            <a:pPr marL="233199" indent="-233199">
              <a:buFontTx/>
              <a:buAutoNum type="arabicPeriod"/>
              <a:defRPr/>
            </a:pPr>
            <a:r>
              <a:rPr lang="en-GB" sz="1100" i="1" dirty="0"/>
              <a:t>Engagement</a:t>
            </a:r>
            <a:r>
              <a:rPr lang="en-GB" sz="1100" dirty="0"/>
              <a:t> </a:t>
            </a:r>
            <a:r>
              <a:rPr lang="en-GB" sz="1100" dirty="0" err="1"/>
              <a:t>dengan</a:t>
            </a:r>
            <a:r>
              <a:rPr lang="en-GB" sz="1100" dirty="0"/>
              <a:t> 4 </a:t>
            </a:r>
            <a:r>
              <a:rPr lang="en-GB" sz="1100" dirty="0" err="1"/>
              <a:t>pemilik</a:t>
            </a:r>
            <a:r>
              <a:rPr lang="en-GB" sz="1100" dirty="0"/>
              <a:t> </a:t>
            </a:r>
            <a:r>
              <a:rPr lang="en-GB" sz="1100" dirty="0" err="1"/>
              <a:t>projek</a:t>
            </a:r>
            <a:r>
              <a:rPr lang="en-GB" sz="1100" dirty="0"/>
              <a:t> </a:t>
            </a:r>
            <a:r>
              <a:rPr lang="en-GB" sz="1100" dirty="0" err="1"/>
              <a:t>utama</a:t>
            </a:r>
            <a:r>
              <a:rPr lang="en-GB" sz="1100" dirty="0"/>
              <a:t> </a:t>
            </a:r>
            <a:r>
              <a:rPr lang="en-GB" sz="1100" dirty="0" err="1"/>
              <a:t>berkenaan</a:t>
            </a:r>
            <a:r>
              <a:rPr lang="en-GB" sz="1100" dirty="0"/>
              <a:t>.</a:t>
            </a:r>
          </a:p>
          <a:p>
            <a:pPr marL="233199" indent="-233199">
              <a:buFontTx/>
              <a:buAutoNum type="arabicPeriod"/>
              <a:defRPr/>
            </a:pPr>
            <a:r>
              <a:rPr lang="en-GB" sz="1100" dirty="0" err="1"/>
              <a:t>Mendapatkan</a:t>
            </a:r>
            <a:r>
              <a:rPr lang="en-GB" sz="1100" dirty="0"/>
              <a:t> </a:t>
            </a:r>
            <a:r>
              <a:rPr lang="en-GB" sz="1100" dirty="0" err="1"/>
              <a:t>maklumat</a:t>
            </a:r>
            <a:r>
              <a:rPr lang="en-GB" sz="1100" dirty="0"/>
              <a:t> </a:t>
            </a:r>
            <a:r>
              <a:rPr lang="en-GB" sz="1100" dirty="0" err="1"/>
              <a:t>daripada</a:t>
            </a:r>
            <a:r>
              <a:rPr lang="en-GB" sz="1100" dirty="0"/>
              <a:t> </a:t>
            </a:r>
            <a:r>
              <a:rPr lang="en-GB" sz="1100" dirty="0" err="1"/>
              <a:t>pemilik</a:t>
            </a:r>
            <a:r>
              <a:rPr lang="en-GB" sz="1100" dirty="0"/>
              <a:t> </a:t>
            </a:r>
            <a:r>
              <a:rPr lang="en-GB" sz="1100" dirty="0" err="1"/>
              <a:t>projek</a:t>
            </a:r>
            <a:r>
              <a:rPr lang="en-GB" sz="1100" dirty="0"/>
              <a:t> </a:t>
            </a:r>
            <a:r>
              <a:rPr lang="en-GB" sz="1100" dirty="0" err="1"/>
              <a:t>mengenai</a:t>
            </a:r>
            <a:r>
              <a:rPr lang="en-GB" sz="1100" dirty="0"/>
              <a:t> % </a:t>
            </a:r>
            <a:r>
              <a:rPr lang="en-GB" sz="1100" dirty="0" err="1"/>
              <a:t>kandungan</a:t>
            </a:r>
            <a:r>
              <a:rPr lang="en-GB" sz="1100" dirty="0"/>
              <a:t> </a:t>
            </a:r>
            <a:r>
              <a:rPr lang="en-GB" sz="1100" dirty="0" err="1"/>
              <a:t>sumber</a:t>
            </a:r>
            <a:r>
              <a:rPr lang="en-GB" sz="1100" dirty="0"/>
              <a:t> </a:t>
            </a:r>
            <a:r>
              <a:rPr lang="en-GB" sz="1100" dirty="0" err="1"/>
              <a:t>tempatan</a:t>
            </a:r>
            <a:r>
              <a:rPr lang="en-GB" sz="1100" dirty="0"/>
              <a:t> </a:t>
            </a:r>
            <a:r>
              <a:rPr lang="en-GB" sz="1100" dirty="0" err="1"/>
              <a:t>dan</a:t>
            </a:r>
            <a:r>
              <a:rPr lang="en-GB" sz="1100" dirty="0"/>
              <a:t> import yang </a:t>
            </a:r>
            <a:r>
              <a:rPr lang="en-GB" sz="1100" dirty="0" err="1"/>
              <a:t>digunakan</a:t>
            </a:r>
            <a:r>
              <a:rPr lang="en-GB" sz="1100" dirty="0"/>
              <a:t> </a:t>
            </a:r>
            <a:r>
              <a:rPr lang="en-GB" sz="1100" dirty="0" err="1"/>
              <a:t>secara</a:t>
            </a:r>
            <a:r>
              <a:rPr lang="en-GB" sz="1100" dirty="0"/>
              <a:t> </a:t>
            </a:r>
            <a:r>
              <a:rPr lang="en-GB" sz="1100" dirty="0" err="1"/>
              <a:t>berkala</a:t>
            </a:r>
            <a:r>
              <a:rPr lang="en-GB" sz="1100" dirty="0"/>
              <a:t>.</a:t>
            </a:r>
            <a:endParaRPr lang="en-US" sz="1100" dirty="0"/>
          </a:p>
          <a:p>
            <a:pPr marL="233199" indent="-233199">
              <a:buFontTx/>
              <a:buAutoNum type="arabicPeriod"/>
              <a:defRPr/>
            </a:pPr>
            <a:r>
              <a:rPr lang="en-GB" sz="1100" dirty="0" err="1"/>
              <a:t>Menggalakkan</a:t>
            </a:r>
            <a:r>
              <a:rPr lang="en-GB" sz="1100" dirty="0"/>
              <a:t> </a:t>
            </a:r>
            <a:r>
              <a:rPr lang="en-GB" sz="1100" dirty="0" err="1"/>
              <a:t>pemilik</a:t>
            </a:r>
            <a:r>
              <a:rPr lang="en-GB" sz="1100" dirty="0"/>
              <a:t> </a:t>
            </a:r>
            <a:r>
              <a:rPr lang="en-GB" sz="1100" dirty="0" err="1"/>
              <a:t>projek</a:t>
            </a:r>
            <a:r>
              <a:rPr lang="en-GB" sz="1100" dirty="0"/>
              <a:t> </a:t>
            </a:r>
            <a:r>
              <a:rPr lang="en-GB" sz="1100" dirty="0" err="1"/>
              <a:t>memaksimakan</a:t>
            </a:r>
            <a:r>
              <a:rPr lang="en-GB" sz="1100" dirty="0"/>
              <a:t> </a:t>
            </a:r>
            <a:r>
              <a:rPr lang="en-GB" sz="1100" dirty="0" err="1"/>
              <a:t>penggunaan</a:t>
            </a:r>
            <a:r>
              <a:rPr lang="en-GB" sz="1100" dirty="0"/>
              <a:t> </a:t>
            </a:r>
            <a:r>
              <a:rPr lang="en-GB" sz="1100" dirty="0" err="1"/>
              <a:t>sumber</a:t>
            </a:r>
            <a:r>
              <a:rPr lang="en-GB" sz="1100" dirty="0"/>
              <a:t> </a:t>
            </a:r>
            <a:r>
              <a:rPr lang="en-GB" sz="1100" dirty="0" err="1"/>
              <a:t>pembinaan</a:t>
            </a:r>
            <a:r>
              <a:rPr lang="en-GB" sz="1100" dirty="0"/>
              <a:t> </a:t>
            </a:r>
            <a:r>
              <a:rPr lang="en-GB" sz="1100" dirty="0" err="1"/>
              <a:t>tempatan</a:t>
            </a:r>
            <a:r>
              <a:rPr lang="en-GB" sz="1100" dirty="0"/>
              <a:t> (</a:t>
            </a:r>
            <a:r>
              <a:rPr lang="en-GB" sz="1100" dirty="0" err="1"/>
              <a:t>perkhidmatan</a:t>
            </a:r>
            <a:r>
              <a:rPr lang="en-GB" sz="1100" dirty="0"/>
              <a:t> </a:t>
            </a:r>
            <a:r>
              <a:rPr lang="en-GB" sz="1100" dirty="0" err="1"/>
              <a:t>profesional</a:t>
            </a:r>
            <a:r>
              <a:rPr lang="en-GB" sz="1100" dirty="0"/>
              <a:t>, </a:t>
            </a:r>
            <a:r>
              <a:rPr lang="en-GB" sz="1100" dirty="0" err="1"/>
              <a:t>kontraktor</a:t>
            </a:r>
            <a:r>
              <a:rPr lang="en-GB" sz="1100" dirty="0"/>
              <a:t>, </a:t>
            </a:r>
            <a:r>
              <a:rPr lang="en-GB" sz="1100" dirty="0" err="1"/>
              <a:t>bahan</a:t>
            </a:r>
            <a:r>
              <a:rPr lang="en-GB" sz="1100" dirty="0"/>
              <a:t> </a:t>
            </a:r>
            <a:r>
              <a:rPr lang="en-GB" sz="1100" dirty="0" err="1"/>
              <a:t>dan</a:t>
            </a:r>
            <a:r>
              <a:rPr lang="en-GB" sz="1100" dirty="0"/>
              <a:t> </a:t>
            </a:r>
            <a:r>
              <a:rPr lang="en-GB" sz="1100" dirty="0" err="1"/>
              <a:t>pekerja</a:t>
            </a:r>
            <a:r>
              <a:rPr lang="en-GB" sz="1100" dirty="0"/>
              <a:t> </a:t>
            </a:r>
            <a:r>
              <a:rPr lang="en-GB" sz="1100" dirty="0" err="1"/>
              <a:t>binaan</a:t>
            </a:r>
            <a:r>
              <a:rPr lang="en-GB" sz="1100" dirty="0"/>
              <a:t>).</a:t>
            </a:r>
            <a:endParaRPr lang="en-US" sz="1100" dirty="0"/>
          </a:p>
          <a:p>
            <a:pPr marL="233199" indent="-233199">
              <a:buFontTx/>
              <a:buAutoNum type="arabicPeriod"/>
              <a:defRPr/>
            </a:pPr>
            <a:r>
              <a:rPr lang="en-GB" sz="1100" dirty="0" err="1"/>
              <a:t>Melaporkan</a:t>
            </a:r>
            <a:r>
              <a:rPr lang="en-GB" sz="1100" dirty="0"/>
              <a:t> </a:t>
            </a:r>
            <a:r>
              <a:rPr lang="en-GB" sz="1100" dirty="0" err="1"/>
              <a:t>perkembangan</a:t>
            </a:r>
            <a:r>
              <a:rPr lang="en-GB" sz="1100" dirty="0"/>
              <a:t> </a:t>
            </a:r>
            <a:r>
              <a:rPr lang="en-GB" sz="1100" dirty="0" err="1"/>
              <a:t>strategi</a:t>
            </a:r>
            <a:r>
              <a:rPr lang="en-GB" sz="1100" dirty="0"/>
              <a:t> </a:t>
            </a:r>
            <a:r>
              <a:rPr lang="en-GB" sz="1100" dirty="0" err="1"/>
              <a:t>penggantian</a:t>
            </a:r>
            <a:r>
              <a:rPr lang="en-GB" sz="1100" dirty="0"/>
              <a:t> (substitute strategy) </a:t>
            </a:r>
            <a:r>
              <a:rPr lang="en-GB" sz="1100" dirty="0" err="1"/>
              <a:t>kepada</a:t>
            </a:r>
            <a:r>
              <a:rPr lang="en-GB" sz="1100" dirty="0"/>
              <a:t> CAT </a:t>
            </a:r>
            <a:r>
              <a:rPr lang="en-GB" sz="1100" dirty="0" err="1"/>
              <a:t>secara</a:t>
            </a:r>
            <a:r>
              <a:rPr lang="en-GB" sz="1100" dirty="0"/>
              <a:t> </a:t>
            </a:r>
            <a:r>
              <a:rPr lang="en-GB" sz="1100" dirty="0" err="1"/>
              <a:t>berkala</a:t>
            </a:r>
            <a:r>
              <a:rPr lang="en-GB" sz="1100" dirty="0"/>
              <a:t> </a:t>
            </a:r>
            <a:r>
              <a:rPr lang="en-GB" sz="1100" dirty="0" err="1"/>
              <a:t>meliputi</a:t>
            </a:r>
            <a:r>
              <a:rPr lang="en-GB" sz="1100" dirty="0"/>
              <a:t> </a:t>
            </a:r>
            <a:r>
              <a:rPr lang="en-GB" sz="1100" dirty="0" err="1"/>
              <a:t>nilai</a:t>
            </a:r>
            <a:r>
              <a:rPr lang="en-GB" sz="1100" dirty="0"/>
              <a:t> </a:t>
            </a:r>
            <a:r>
              <a:rPr lang="en-GB" sz="1100" dirty="0" err="1"/>
              <a:t>sumber</a:t>
            </a:r>
            <a:r>
              <a:rPr lang="en-GB" sz="1100" dirty="0"/>
              <a:t> import yang </a:t>
            </a:r>
            <a:r>
              <a:rPr lang="en-GB" sz="1100" dirty="0" err="1"/>
              <a:t>boleh</a:t>
            </a:r>
            <a:r>
              <a:rPr lang="en-GB" sz="1100" dirty="0"/>
              <a:t> </a:t>
            </a:r>
            <a:r>
              <a:rPr lang="en-GB" sz="1100" dirty="0" err="1"/>
              <a:t>digantikan</a:t>
            </a:r>
            <a:r>
              <a:rPr lang="en-GB" sz="1100" dirty="0"/>
              <a:t> </a:t>
            </a:r>
            <a:r>
              <a:rPr lang="en-GB" sz="1100" dirty="0" err="1"/>
              <a:t>dengan</a:t>
            </a:r>
            <a:r>
              <a:rPr lang="en-GB" sz="1100" dirty="0"/>
              <a:t> </a:t>
            </a:r>
            <a:r>
              <a:rPr lang="en-GB" sz="1100" dirty="0" err="1"/>
              <a:t>sumber</a:t>
            </a:r>
            <a:r>
              <a:rPr lang="en-GB" sz="1100" dirty="0"/>
              <a:t> </a:t>
            </a:r>
            <a:r>
              <a:rPr lang="en-GB" sz="1100" dirty="0" err="1"/>
              <a:t>tempatan</a:t>
            </a:r>
            <a:r>
              <a:rPr lang="en-GB" sz="1100" dirty="0"/>
              <a:t>.</a:t>
            </a:r>
            <a:endParaRPr lang="en-US" sz="1100" dirty="0"/>
          </a:p>
          <a:p>
            <a:pPr marL="233199" indent="-233199">
              <a:buFontTx/>
              <a:buAutoNum type="arabicPeriod"/>
              <a:defRPr/>
            </a:pPr>
            <a:r>
              <a:rPr lang="en-GB" sz="1100" dirty="0" err="1"/>
              <a:t>Mengenal</a:t>
            </a:r>
            <a:r>
              <a:rPr lang="en-GB" sz="1100" dirty="0"/>
              <a:t> </a:t>
            </a:r>
            <a:r>
              <a:rPr lang="en-GB" sz="1100" dirty="0" err="1"/>
              <a:t>pasti</a:t>
            </a:r>
            <a:r>
              <a:rPr lang="en-GB" sz="1100" dirty="0"/>
              <a:t> </a:t>
            </a:r>
            <a:r>
              <a:rPr lang="en-GB" sz="1100" dirty="0" err="1"/>
              <a:t>sumber</a:t>
            </a:r>
            <a:r>
              <a:rPr lang="en-GB" sz="1100" dirty="0"/>
              <a:t> </a:t>
            </a:r>
            <a:r>
              <a:rPr lang="en-GB" sz="1100" dirty="0" err="1"/>
              <a:t>pembinaan</a:t>
            </a:r>
            <a:r>
              <a:rPr lang="en-GB" sz="1100" dirty="0"/>
              <a:t> </a:t>
            </a:r>
            <a:r>
              <a:rPr lang="en-GB" sz="1100" dirty="0" err="1"/>
              <a:t>tempatan</a:t>
            </a:r>
            <a:r>
              <a:rPr lang="en-GB" sz="1100" dirty="0"/>
              <a:t> </a:t>
            </a:r>
            <a:r>
              <a:rPr lang="en-GB" sz="1100" dirty="0" err="1"/>
              <a:t>meliputi</a:t>
            </a:r>
            <a:r>
              <a:rPr lang="en-GB" sz="1100" dirty="0"/>
              <a:t> </a:t>
            </a:r>
            <a:r>
              <a:rPr lang="en-GB" sz="1100" dirty="0" err="1"/>
              <a:t>kontraktor</a:t>
            </a:r>
            <a:r>
              <a:rPr lang="en-GB" sz="1100" dirty="0"/>
              <a:t>, </a:t>
            </a:r>
            <a:r>
              <a:rPr lang="en-GB" sz="1100" dirty="0" err="1"/>
              <a:t>pengeluar</a:t>
            </a:r>
            <a:r>
              <a:rPr lang="en-GB" sz="1100" dirty="0"/>
              <a:t> </a:t>
            </a:r>
            <a:r>
              <a:rPr lang="en-GB" sz="1100" dirty="0" err="1"/>
              <a:t>bahan</a:t>
            </a:r>
            <a:r>
              <a:rPr lang="en-GB" sz="1100" dirty="0"/>
              <a:t> </a:t>
            </a:r>
            <a:r>
              <a:rPr lang="en-GB" sz="1100" dirty="0" err="1"/>
              <a:t>binaan</a:t>
            </a:r>
            <a:r>
              <a:rPr lang="en-GB" sz="1100" dirty="0"/>
              <a:t> </a:t>
            </a:r>
            <a:r>
              <a:rPr lang="en-GB" sz="1100" dirty="0" err="1"/>
              <a:t>dan</a:t>
            </a:r>
            <a:r>
              <a:rPr lang="en-GB" sz="1100" dirty="0"/>
              <a:t> </a:t>
            </a:r>
            <a:r>
              <a:rPr lang="en-GB" sz="1100" dirty="0" err="1"/>
              <a:t>profesional</a:t>
            </a:r>
            <a:r>
              <a:rPr lang="en-GB" sz="1100" dirty="0"/>
              <a:t> </a:t>
            </a:r>
            <a:r>
              <a:rPr lang="en-GB" sz="1100" dirty="0" err="1"/>
              <a:t>pembinaan</a:t>
            </a:r>
            <a:r>
              <a:rPr lang="en-GB" sz="1100" dirty="0"/>
              <a:t> (</a:t>
            </a:r>
            <a:r>
              <a:rPr lang="en-GB" sz="1100" dirty="0" err="1"/>
              <a:t>jurukur</a:t>
            </a:r>
            <a:r>
              <a:rPr lang="en-GB" sz="1100" dirty="0"/>
              <a:t> </a:t>
            </a:r>
            <a:r>
              <a:rPr lang="en-GB" sz="1100" dirty="0" err="1"/>
              <a:t>bahan,arkitek</a:t>
            </a:r>
            <a:r>
              <a:rPr lang="en-GB" sz="1100" dirty="0"/>
              <a:t> </a:t>
            </a:r>
            <a:r>
              <a:rPr lang="en-GB" sz="1100" dirty="0" err="1"/>
              <a:t>dan</a:t>
            </a:r>
            <a:r>
              <a:rPr lang="en-GB" sz="1100" dirty="0"/>
              <a:t> </a:t>
            </a:r>
            <a:r>
              <a:rPr lang="en-GB" sz="1100" dirty="0" err="1"/>
              <a:t>jurutera</a:t>
            </a:r>
            <a:r>
              <a:rPr lang="en-GB" sz="1100" dirty="0"/>
              <a:t>) yang </a:t>
            </a:r>
            <a:r>
              <a:rPr lang="en-GB" sz="1100" dirty="0" err="1"/>
              <a:t>berkapasiti</a:t>
            </a:r>
            <a:r>
              <a:rPr lang="en-GB" sz="1100" dirty="0"/>
              <a:t> </a:t>
            </a:r>
            <a:r>
              <a:rPr lang="en-GB" sz="1100" dirty="0" err="1"/>
              <a:t>tinggi</a:t>
            </a:r>
            <a:r>
              <a:rPr lang="en-GB" sz="1100" dirty="0"/>
              <a:t> </a:t>
            </a:r>
            <a:r>
              <a:rPr lang="en-GB" sz="1100" dirty="0" err="1"/>
              <a:t>serta</a:t>
            </a:r>
            <a:r>
              <a:rPr lang="en-GB" sz="1100" dirty="0"/>
              <a:t> </a:t>
            </a:r>
            <a:r>
              <a:rPr lang="en-GB" sz="1100" dirty="0" err="1"/>
              <a:t>menyediakan</a:t>
            </a:r>
            <a:r>
              <a:rPr lang="en-GB" sz="1100" dirty="0"/>
              <a:t> </a:t>
            </a:r>
            <a:r>
              <a:rPr lang="en-GB" sz="1100" dirty="0" err="1"/>
              <a:t>maklumat</a:t>
            </a:r>
            <a:r>
              <a:rPr lang="en-GB" sz="1100" dirty="0"/>
              <a:t> </a:t>
            </a:r>
            <a:r>
              <a:rPr lang="en-GB" sz="1100" dirty="0" err="1"/>
              <a:t>untuk</a:t>
            </a:r>
            <a:r>
              <a:rPr lang="en-GB" sz="1100" dirty="0"/>
              <a:t> </a:t>
            </a:r>
            <a:r>
              <a:rPr lang="en-GB" sz="1100" dirty="0" err="1"/>
              <a:t>kegunaan</a:t>
            </a:r>
            <a:r>
              <a:rPr lang="en-GB" sz="1100" dirty="0"/>
              <a:t> </a:t>
            </a:r>
            <a:r>
              <a:rPr lang="en-GB" sz="1100" dirty="0" err="1"/>
              <a:t>pemilik</a:t>
            </a:r>
            <a:r>
              <a:rPr lang="en-GB" sz="1100" dirty="0"/>
              <a:t> </a:t>
            </a:r>
            <a:r>
              <a:rPr lang="en-GB" sz="1100" dirty="0" err="1"/>
              <a:t>projek</a:t>
            </a:r>
            <a:r>
              <a:rPr lang="en-GB" sz="1100" dirty="0"/>
              <a:t> mega </a:t>
            </a:r>
            <a:r>
              <a:rPr lang="en-GB" sz="1100" dirty="0" err="1"/>
              <a:t>dan</a:t>
            </a:r>
            <a:r>
              <a:rPr lang="en-GB" sz="1100" dirty="0"/>
              <a:t> </a:t>
            </a:r>
            <a:r>
              <a:rPr lang="en-GB" sz="1100" dirty="0" err="1"/>
              <a:t>industri</a:t>
            </a:r>
            <a:r>
              <a:rPr lang="en-GB" sz="1100" dirty="0"/>
              <a:t> </a:t>
            </a:r>
            <a:r>
              <a:rPr lang="en-GB" sz="1100" dirty="0" err="1"/>
              <a:t>pembinaan</a:t>
            </a:r>
            <a:r>
              <a:rPr lang="en-GB" sz="1100" dirty="0"/>
              <a:t>.</a:t>
            </a:r>
            <a:endParaRPr lang="en-US" sz="1100" dirty="0"/>
          </a:p>
          <a:p>
            <a:pPr>
              <a:defRPr/>
            </a:pPr>
            <a:r>
              <a:rPr lang="en-GB" sz="1100" dirty="0"/>
              <a:t> </a:t>
            </a:r>
          </a:p>
          <a:p>
            <a:pPr>
              <a:defRPr/>
            </a:pPr>
            <a:endParaRPr lang="en-US" sz="1100" dirty="0"/>
          </a:p>
          <a:p>
            <a:pPr>
              <a:defRPr/>
            </a:pPr>
            <a:r>
              <a:rPr lang="en-GB" sz="1100" dirty="0"/>
              <a:t> </a:t>
            </a:r>
            <a:endParaRPr lang="en-US" sz="1100" dirty="0"/>
          </a:p>
          <a:p>
            <a:pPr lvl="1">
              <a:defRPr/>
            </a:pPr>
            <a:endParaRPr lang="en-US" sz="1100" dirty="0"/>
          </a:p>
          <a:p>
            <a:pPr>
              <a:defRPr/>
            </a:pPr>
            <a:endParaRPr lang="en-US" sz="1100" dirty="0"/>
          </a:p>
        </p:txBody>
      </p:sp>
      <p:sp>
        <p:nvSpPr>
          <p:cNvPr id="190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57896" indent="-291498">
              <a:defRPr>
                <a:solidFill>
                  <a:schemeClr val="tx1"/>
                </a:solidFill>
                <a:latin typeface="Arial" panose="020B0604020202020204" pitchFamily="34" charset="0"/>
                <a:cs typeface="Arial" panose="020B0604020202020204" pitchFamily="34" charset="0"/>
              </a:defRPr>
            </a:lvl2pPr>
            <a:lvl3pPr marL="1165993" indent="-233199">
              <a:defRPr>
                <a:solidFill>
                  <a:schemeClr val="tx1"/>
                </a:solidFill>
                <a:latin typeface="Arial" panose="020B0604020202020204" pitchFamily="34" charset="0"/>
                <a:cs typeface="Arial" panose="020B0604020202020204" pitchFamily="34" charset="0"/>
              </a:defRPr>
            </a:lvl3pPr>
            <a:lvl4pPr marL="1632389" indent="-233199">
              <a:defRPr>
                <a:solidFill>
                  <a:schemeClr val="tx1"/>
                </a:solidFill>
                <a:latin typeface="Arial" panose="020B0604020202020204" pitchFamily="34" charset="0"/>
                <a:cs typeface="Arial" panose="020B0604020202020204" pitchFamily="34" charset="0"/>
              </a:defRPr>
            </a:lvl4pPr>
            <a:lvl5pPr marL="2098785" indent="-233199">
              <a:defRPr>
                <a:solidFill>
                  <a:schemeClr val="tx1"/>
                </a:solidFill>
                <a:latin typeface="Arial" panose="020B0604020202020204" pitchFamily="34" charset="0"/>
                <a:cs typeface="Arial" panose="020B0604020202020204" pitchFamily="34" charset="0"/>
              </a:defRPr>
            </a:lvl5pPr>
            <a:lvl6pPr marL="2565183" indent="-23319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31579" indent="-23319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7977" indent="-23319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64372" indent="-23319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C9B9BD-ABB8-4D04-A6EE-FCF4A9177ED0}" type="slidenum">
              <a:rPr lang="ms-MY" altLang="en-US">
                <a:latin typeface="Calibri" panose="020F0502020204030204" pitchFamily="34" charset="0"/>
              </a:rPr>
              <a:pPr/>
              <a:t>18</a:t>
            </a:fld>
            <a:endParaRPr lang="ms-MY" altLang="en-US">
              <a:latin typeface="Calibri" panose="020F0502020204030204" pitchFamily="34" charset="0"/>
            </a:endParaRPr>
          </a:p>
        </p:txBody>
      </p:sp>
    </p:spTree>
    <p:extLst>
      <p:ext uri="{BB962C8B-B14F-4D97-AF65-F5344CB8AC3E}">
        <p14:creationId xmlns:p14="http://schemas.microsoft.com/office/powerpoint/2010/main" val="2513052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7D36D4-B57C-4DC4-9970-7D201C1A5DA8}" type="datetime1">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752068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1A35B1-C226-4E77-8B86-69CE7E7E9CDC}" type="datetime1">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751769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D27BAA-8520-459A-A7DD-30BDC1FF339C}" type="datetime1">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725493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57" name="think-cell Slide" r:id="rId3" imgW="360" imgH="360" progId="">
                  <p:embed/>
                </p:oleObj>
              </mc:Choice>
              <mc:Fallback>
                <p:oleObj name="think-cell Slide" r:id="rId3" imgW="360" imgH="360" progId="">
                  <p:embed/>
                  <p:pic>
                    <p:nvPicPr>
                      <p:cNvPr id="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8015048"/>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Key Questio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2448" y="1196756"/>
            <a:ext cx="11524246" cy="4680519"/>
          </a:xfrm>
          <a:prstGeom prst="rect">
            <a:avLst/>
          </a:prstGeom>
        </p:spPr>
        <p:txBody>
          <a:bodyPr lIns="110706" tIns="55353" rIns="110706" bIns="55353"/>
          <a:lstStyle>
            <a:lvl1pPr marL="391486" indent="-391486">
              <a:spcBef>
                <a:spcPts val="914"/>
              </a:spcBef>
              <a:buFont typeface="+mj-lt"/>
              <a:buAutoNum type="arabicPeriod"/>
              <a:defRPr sz="2075" b="1" baseline="0">
                <a:solidFill>
                  <a:schemeClr val="tx2"/>
                </a:solidFill>
              </a:defRPr>
            </a:lvl1pPr>
            <a:lvl2pPr marL="815595" indent="-411422">
              <a:spcBef>
                <a:spcPts val="914"/>
              </a:spcBef>
              <a:buFont typeface="Arial" panose="020B0604020202020204" pitchFamily="34" charset="0"/>
              <a:buChar char="•"/>
              <a:defRPr sz="1792">
                <a:solidFill>
                  <a:schemeClr val="tx1"/>
                </a:solidFill>
              </a:defRPr>
            </a:lvl2pPr>
            <a:lvl3pPr marL="1228830" indent="-413235">
              <a:spcBef>
                <a:spcPts val="914"/>
              </a:spcBef>
              <a:buFont typeface="Arial" panose="020B0604020202020204" pitchFamily="34" charset="0"/>
              <a:buChar char="−"/>
              <a:defRPr sz="1792">
                <a:solidFill>
                  <a:schemeClr val="tx1"/>
                </a:solidFill>
              </a:defRPr>
            </a:lvl3pPr>
            <a:lvl4pPr marL="1533318" indent="-402360">
              <a:defRPr sz="2075"/>
            </a:lvl4pPr>
            <a:lvl5pPr marL="1642065" indent="-402360">
              <a:spcBef>
                <a:spcPts val="914"/>
              </a:spcBef>
              <a:buFont typeface="Courier New" panose="02070309020205020404" pitchFamily="49" charset="0"/>
              <a:buChar char="o"/>
              <a:tabLst>
                <a:tab pos="1642065" algn="l"/>
              </a:tabLst>
              <a:defRPr sz="1792">
                <a:solidFill>
                  <a:schemeClr val="tx1"/>
                </a:solidFill>
              </a:defRPr>
            </a:lvl5pPr>
          </a:lstStyle>
          <a:p>
            <a:pPr lvl="0"/>
            <a:r>
              <a:rPr lang="en-US" dirty="0"/>
              <a:t>Main question?</a:t>
            </a:r>
          </a:p>
          <a:p>
            <a:pPr lvl="1"/>
            <a:r>
              <a:rPr lang="en-US" dirty="0"/>
              <a:t>xx</a:t>
            </a:r>
          </a:p>
          <a:p>
            <a:pPr lvl="2"/>
            <a:r>
              <a:rPr lang="en-US" dirty="0"/>
              <a:t>xx</a:t>
            </a:r>
          </a:p>
          <a:p>
            <a:pPr lvl="4"/>
            <a:r>
              <a:rPr lang="en-US" dirty="0"/>
              <a:t>xx</a:t>
            </a:r>
            <a:endParaRPr lang="en-MY" dirty="0"/>
          </a:p>
        </p:txBody>
      </p:sp>
      <p:sp>
        <p:nvSpPr>
          <p:cNvPr id="4" name="Text Box 18"/>
          <p:cNvSpPr txBox="1">
            <a:spLocks noChangeArrowheads="1"/>
          </p:cNvSpPr>
          <p:nvPr userDrawn="1"/>
        </p:nvSpPr>
        <p:spPr bwMode="auto">
          <a:xfrm>
            <a:off x="5423927" y="6500816"/>
            <a:ext cx="1456090" cy="309588"/>
          </a:xfrm>
          <a:prstGeom prst="rect">
            <a:avLst/>
          </a:prstGeom>
          <a:noFill/>
          <a:ln w="9525">
            <a:noFill/>
            <a:miter lim="800000"/>
            <a:headEnd/>
            <a:tailEnd/>
          </a:ln>
          <a:effectLst/>
        </p:spPr>
        <p:txBody>
          <a:bodyPr lIns="90947" tIns="45474" rIns="90947" bIns="45474">
            <a:spAutoFit/>
          </a:bodyPr>
          <a:lstStyle/>
          <a:p>
            <a:pPr algn="ctr" defTabSz="910040">
              <a:defRPr/>
            </a:pPr>
            <a:fld id="{25E52058-D2BE-4122-93BB-9D8D44AFD1EF}" type="slidenum">
              <a:rPr lang="en-US" sz="1415">
                <a:solidFill>
                  <a:srgbClr val="FFFFFF"/>
                </a:solidFill>
                <a:cs typeface="Arial" charset="0"/>
              </a:rPr>
              <a:pPr algn="ctr" defTabSz="910040">
                <a:defRPr/>
              </a:pPr>
              <a:t>‹#›</a:t>
            </a:fld>
            <a:endParaRPr lang="en-US" sz="1415" dirty="0">
              <a:solidFill>
                <a:srgbClr val="FFFFFF"/>
              </a:solidFill>
              <a:cs typeface="Arial" charset="0"/>
            </a:endParaRPr>
          </a:p>
        </p:txBody>
      </p:sp>
    </p:spTree>
    <p:extLst>
      <p:ext uri="{BB962C8B-B14F-4D97-AF65-F5344CB8AC3E}">
        <p14:creationId xmlns:p14="http://schemas.microsoft.com/office/powerpoint/2010/main" val="2531361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62716" y="1508760"/>
            <a:ext cx="11074089" cy="4590288"/>
          </a:xfrm>
          <a:prstGeom prst="rect">
            <a:avLst/>
          </a:prstGeom>
        </p:spPr>
        <p:txBody>
          <a:bodyPr lIns="0" tIns="0" rIns="0" bIns="0"/>
          <a:lstStyle>
            <a:lvl1pPr>
              <a:spcBef>
                <a:spcPts val="384"/>
              </a:spcBef>
              <a:defRPr/>
            </a:lvl1pPr>
            <a:lvl2pPr marL="457200" indent="-230400">
              <a:spcBef>
                <a:spcPts val="384"/>
              </a:spcBef>
              <a:defRPr/>
            </a:lvl2pPr>
            <a:lvl3pPr marL="914400" indent="-230400">
              <a:spcBef>
                <a:spcPts val="384"/>
              </a:spcBef>
              <a:defRPr/>
            </a:lvl3pPr>
            <a:lvl4pPr marL="1375200" indent="-234000">
              <a:spcBef>
                <a:spcPts val="384"/>
              </a:spcBef>
              <a:defRPr/>
            </a:lvl4pPr>
            <a:lvl5pPr marL="2059200" indent="-230400">
              <a:spcBef>
                <a:spcPts val="384"/>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6917206"/>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0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62716" y="1508760"/>
            <a:ext cx="11074089" cy="4590288"/>
          </a:xfrm>
          <a:prstGeom prst="rect">
            <a:avLst/>
          </a:prstGeom>
        </p:spPr>
        <p:txBody>
          <a:bodyPr lIns="0" tIns="0" rIns="0" bIns="0"/>
          <a:lstStyle>
            <a:lvl1pPr>
              <a:spcBef>
                <a:spcPts val="384"/>
              </a:spcBef>
              <a:defRPr/>
            </a:lvl1pPr>
            <a:lvl2pPr marL="457200" indent="-230400">
              <a:spcBef>
                <a:spcPts val="384"/>
              </a:spcBef>
              <a:defRPr/>
            </a:lvl2pPr>
            <a:lvl3pPr marL="914400" indent="-230400">
              <a:spcBef>
                <a:spcPts val="384"/>
              </a:spcBef>
              <a:defRPr/>
            </a:lvl3pPr>
            <a:lvl4pPr marL="1375200" indent="-234000">
              <a:spcBef>
                <a:spcPts val="384"/>
              </a:spcBef>
              <a:defRPr/>
            </a:lvl4pPr>
            <a:lvl5pPr marL="2059200" indent="-230400">
              <a:spcBef>
                <a:spcPts val="384"/>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6337762"/>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graphicFrame>
        <p:nvGraphicFramePr>
          <p:cNvPr id="7" name="Object 14"/>
          <p:cNvGraphicFramePr>
            <a:graphicFrameLocks noChangeAspect="1"/>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6" name="think-cell Slide" r:id="rId3" imgW="360" imgH="360" progId="">
                  <p:embed/>
                </p:oleObj>
              </mc:Choice>
              <mc:Fallback>
                <p:oleObj name="think-cell Slide" r:id="rId3" imgW="360" imgH="360" progId="">
                  <p:embed/>
                  <p:pic>
                    <p:nvPicPr>
                      <p:cNvPr id="7"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p:cNvSpPr>
            <a:spLocks noGrp="1"/>
          </p:cNvSpPr>
          <p:nvPr>
            <p:ph type="title"/>
          </p:nvPr>
        </p:nvSpPr>
        <p:spPr>
          <a:xfrm>
            <a:off x="443525" y="540004"/>
            <a:ext cx="11307323" cy="615511"/>
          </a:xfrm>
          <a:prstGeom prst="rect">
            <a:avLst/>
          </a:prstGeom>
        </p:spPr>
        <p:txBody>
          <a:bodyPr/>
          <a:lstStyle/>
          <a:p>
            <a:r>
              <a:rPr lang="en-US" dirty="0" smtClean="0"/>
              <a:t>Click to edit Master title style</a:t>
            </a:r>
            <a:endParaRPr lang="en-GB" dirty="0"/>
          </a:p>
        </p:txBody>
      </p:sp>
      <p:sp>
        <p:nvSpPr>
          <p:cNvPr id="6" name="Kicker"/>
          <p:cNvSpPr>
            <a:spLocks noGrp="1"/>
          </p:cNvSpPr>
          <p:nvPr>
            <p:ph type="body" sz="quarter" idx="12"/>
          </p:nvPr>
        </p:nvSpPr>
        <p:spPr>
          <a:xfrm>
            <a:off x="443525" y="6075704"/>
            <a:ext cx="11307323" cy="412009"/>
          </a:xfrm>
          <a:prstGeom prst="rect">
            <a:avLst/>
          </a:prstGeom>
          <a:solidFill>
            <a:schemeClr val="tx2"/>
          </a:solidFill>
          <a:ln w="3175">
            <a:solidFill>
              <a:schemeClr val="tx2"/>
            </a:solidFill>
          </a:ln>
        </p:spPr>
        <p:txBody>
          <a:bodyPr vert="horz" lIns="0" tIns="108000" rIns="0" bIns="108000" rtlCol="0" anchor="b" anchorCtr="1">
            <a:spAutoFit/>
          </a:bodyPr>
          <a:lstStyle>
            <a:lvl1pPr>
              <a:defRPr lang="en-GB" sz="1400" b="1" baseline="0" dirty="0" smtClean="0">
                <a:solidFill>
                  <a:schemeClr val="bg1"/>
                </a:solidFill>
              </a:defRPr>
            </a:lvl1pPr>
          </a:lstStyle>
          <a:p>
            <a:pPr lvl="0"/>
            <a:r>
              <a:rPr lang="en-US" smtClean="0"/>
              <a:t>Click to edit Master text styles</a:t>
            </a:r>
          </a:p>
        </p:txBody>
      </p:sp>
      <p:sp>
        <p:nvSpPr>
          <p:cNvPr id="8" name="Content"/>
          <p:cNvSpPr>
            <a:spLocks noGrp="1"/>
          </p:cNvSpPr>
          <p:nvPr>
            <p:ph sz="quarter" idx="22"/>
          </p:nvPr>
        </p:nvSpPr>
        <p:spPr>
          <a:xfrm>
            <a:off x="443525" y="1808976"/>
            <a:ext cx="11307323" cy="3996512"/>
          </a:xfrm>
          <a:prstGeom prst="rect">
            <a:avLst/>
          </a:prstGeom>
        </p:spPr>
        <p:txBody>
          <a:bodyPr>
            <a:normAutofit/>
          </a:bodyPr>
          <a:lstStyle>
            <a:lvl1pPr>
              <a:defRPr sz="1200"/>
            </a:lvl1pPr>
            <a:lvl2pPr>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Subtitle"/>
          <p:cNvSpPr>
            <a:spLocks noGrp="1"/>
          </p:cNvSpPr>
          <p:nvPr>
            <p:ph type="body" sz="quarter" idx="21"/>
          </p:nvPr>
        </p:nvSpPr>
        <p:spPr>
          <a:xfrm>
            <a:off x="443525" y="1169988"/>
            <a:ext cx="11307323" cy="612000"/>
          </a:xfrm>
          <a:prstGeom prst="rect">
            <a:avLst/>
          </a:prstGeom>
        </p:spPr>
        <p:txBody>
          <a:bodyPr vert="horz" lIns="0" tIns="72000" rIns="0" bIns="72000" rtlCol="0">
            <a:noAutofit/>
          </a:bodyPr>
          <a:lstStyle>
            <a:lvl1pPr marL="0" marR="0" indent="0" algn="l" defTabSz="990570" rtl="0" eaLnBrk="1" fontAlgn="auto" latinLnBrk="0" hangingPunct="1">
              <a:lnSpc>
                <a:spcPct val="90000"/>
              </a:lnSpc>
              <a:spcBef>
                <a:spcPts val="400"/>
              </a:spcBef>
              <a:spcAft>
                <a:spcPts val="800"/>
              </a:spcAft>
              <a:buClr>
                <a:schemeClr val="accent1"/>
              </a:buClr>
              <a:buSzTx/>
              <a:buFont typeface="Arial" panose="020B0604020202020204" pitchFamily="34" charset="0"/>
              <a:buNone/>
              <a:tabLst/>
              <a:defRPr lang="en-GB" sz="1600" i="1">
                <a:solidFill>
                  <a:schemeClr val="tx2">
                    <a:lumMod val="75000"/>
                  </a:schemeClr>
                </a:solidFill>
              </a:defRPr>
            </a:lvl1pPr>
          </a:lstStyle>
          <a:p>
            <a:pPr lvl="0"/>
            <a:r>
              <a:rPr lang="en-US" smtClean="0"/>
              <a:t>Click to edit Master text styles</a:t>
            </a:r>
          </a:p>
        </p:txBody>
      </p:sp>
      <p:sp>
        <p:nvSpPr>
          <p:cNvPr id="9" name="Date Placeholder 3"/>
          <p:cNvSpPr>
            <a:spLocks noGrp="1"/>
          </p:cNvSpPr>
          <p:nvPr>
            <p:ph type="dt" sz="half" idx="23"/>
          </p:nvPr>
        </p:nvSpPr>
        <p:spPr>
          <a:xfrm>
            <a:off x="8321675" y="6516688"/>
            <a:ext cx="2743200" cy="250825"/>
          </a:xfrm>
          <a:prstGeom prst="rect">
            <a:avLst/>
          </a:prstGeom>
        </p:spPr>
        <p:txBody>
          <a:bodyPr/>
          <a:lstStyle>
            <a:lvl1pPr eaLnBrk="1" hangingPunct="1">
              <a:defRPr>
                <a:solidFill>
                  <a:srgbClr val="B3B3B3"/>
                </a:solidFill>
                <a:latin typeface="Arial" pitchFamily="34" charset="0"/>
                <a:cs typeface="Arial" pitchFamily="34" charset="0"/>
              </a:defRPr>
            </a:lvl1pPr>
          </a:lstStyle>
          <a:p>
            <a:pPr>
              <a:defRPr/>
            </a:pPr>
            <a:fld id="{953A4DDB-3FEC-4F8B-8416-4862DA66444E}" type="datetime1">
              <a:rPr lang="en-US" smtClean="0"/>
              <a:t>11/30/2017</a:t>
            </a:fld>
            <a:endParaRPr/>
          </a:p>
        </p:txBody>
      </p:sp>
      <p:sp>
        <p:nvSpPr>
          <p:cNvPr id="10" name="Footer Placeholder 4"/>
          <p:cNvSpPr>
            <a:spLocks noGrp="1"/>
          </p:cNvSpPr>
          <p:nvPr>
            <p:ph type="ftr" sz="quarter" idx="24"/>
          </p:nvPr>
        </p:nvSpPr>
        <p:spPr>
          <a:xfrm>
            <a:off x="4038600" y="6516688"/>
            <a:ext cx="4114800" cy="250825"/>
          </a:xfrm>
          <a:prstGeom prst="rect">
            <a:avLst/>
          </a:prstGeom>
        </p:spPr>
        <p:txBody>
          <a:bodyPr/>
          <a:lstStyle>
            <a:lvl1pPr eaLnBrk="1" hangingPunct="1">
              <a:defRPr>
                <a:solidFill>
                  <a:srgbClr val="B3B3B3"/>
                </a:solidFill>
                <a:latin typeface="Arial" pitchFamily="34" charset="0"/>
                <a:cs typeface="Arial" pitchFamily="34" charset="0"/>
              </a:defRPr>
            </a:lvl1pPr>
          </a:lstStyle>
          <a:p>
            <a:pPr>
              <a:defRPr/>
            </a:pPr>
            <a:endParaRPr/>
          </a:p>
        </p:txBody>
      </p:sp>
      <p:sp>
        <p:nvSpPr>
          <p:cNvPr id="11" name="Slide Number Placeholder 6"/>
          <p:cNvSpPr>
            <a:spLocks noGrp="1"/>
          </p:cNvSpPr>
          <p:nvPr>
            <p:ph type="sldNum" sz="quarter" idx="25"/>
          </p:nvPr>
        </p:nvSpPr>
        <p:spPr>
          <a:xfrm>
            <a:off x="11202988" y="6516688"/>
            <a:ext cx="539750" cy="2508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E4610F"/>
                </a:solidFill>
              </a:defRPr>
            </a:lvl1pPr>
          </a:lstStyle>
          <a:p>
            <a:fld id="{AAE760E9-C980-4534-90E5-4B46583AAA6F}" type="slidenum">
              <a:rPr lang="en-GB" altLang="en-US"/>
              <a:pPr/>
              <a:t>‹#›</a:t>
            </a:fld>
            <a:endParaRPr lang="en-GB" altLang="en-US"/>
          </a:p>
        </p:txBody>
      </p:sp>
    </p:spTree>
    <p:extLst>
      <p:ext uri="{BB962C8B-B14F-4D97-AF65-F5344CB8AC3E}">
        <p14:creationId xmlns:p14="http://schemas.microsoft.com/office/powerpoint/2010/main" val="303087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F478ED-295E-4B37-8C9F-55C032D5E361}" type="datetime1">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87173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F9A801-8470-4042-9F76-AD10EEC1CCCE}" type="datetime1">
              <a:rPr lang="en-US" smtClean="0"/>
              <a:t>11/30/2017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808872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B5759D-7B67-4AA7-8967-C182EB0EDEEB}" type="datetime1">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322736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1221ED-BFCC-450C-834C-8E18E8088273}" type="datetime1">
              <a:rPr lang="en-US" smtClean="0"/>
              <a:t>11/30/2017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1403990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8734FF-F82F-4EE2-AFCD-65F5BF072EED}" type="datetime1">
              <a:rPr lang="en-US" smtClean="0"/>
              <a:t>11/30/2017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18808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C2009-4A47-45AA-A3CC-AF3D6D82CA61}" type="datetime1">
              <a:rPr lang="en-US" smtClean="0"/>
              <a:t>11/30/2017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22067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BA92A4-D204-4368-9799-6316BD95C588}" type="datetime1">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203513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A87327-F741-4334-92C5-102A07AE8AF5}" type="datetime1">
              <a:rPr lang="en-US" smtClean="0"/>
              <a:t>11/30/2017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71C488-A391-419D-860C-B5FD32218363}" type="slidenum">
              <a:rPr lang="en-US" smtClean="0"/>
              <a:t>‹#›</a:t>
            </a:fld>
            <a:endParaRPr lang="en-US"/>
          </a:p>
        </p:txBody>
      </p:sp>
    </p:spTree>
    <p:extLst>
      <p:ext uri="{BB962C8B-B14F-4D97-AF65-F5344CB8AC3E}">
        <p14:creationId xmlns:p14="http://schemas.microsoft.com/office/powerpoint/2010/main" val="143626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49DD6-B282-4FC1-B978-4766111E3790}" type="datetime1">
              <a:rPr lang="en-US" smtClean="0"/>
              <a:t>11/30/2017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1C488-A391-419D-860C-B5FD32218363}" type="slidenum">
              <a:rPr lang="en-US" smtClean="0"/>
              <a:t>‹#›</a:t>
            </a:fld>
            <a:endParaRPr lang="en-US"/>
          </a:p>
        </p:txBody>
      </p:sp>
    </p:spTree>
    <p:extLst>
      <p:ext uri="{BB962C8B-B14F-4D97-AF65-F5344CB8AC3E}">
        <p14:creationId xmlns:p14="http://schemas.microsoft.com/office/powerpoint/2010/main" val="3576119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2.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8.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4610" y="-449943"/>
            <a:ext cx="7890624" cy="6352223"/>
          </a:xfrm>
          <a:prstGeom prst="rect">
            <a:avLst/>
          </a:prstGeom>
        </p:spPr>
      </p:pic>
      <p:sp>
        <p:nvSpPr>
          <p:cNvPr id="6" name="Flowchart: Data 5"/>
          <p:cNvSpPr/>
          <p:nvPr/>
        </p:nvSpPr>
        <p:spPr>
          <a:xfrm rot="2099437">
            <a:off x="5316070" y="-368668"/>
            <a:ext cx="7389750" cy="8211192"/>
          </a:xfrm>
          <a:prstGeom prst="flowChartInputOutp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4399" tIns="52199" rIns="104399" bIns="52199" rtlCol="0" anchor="ctr"/>
          <a:lstStyle/>
          <a:p>
            <a:pPr algn="ctr"/>
            <a:endParaRPr lang="en-US" sz="1697" b="1" dirty="0">
              <a:solidFill>
                <a:schemeClr val="bg1"/>
              </a:solidFill>
            </a:endParaRPr>
          </a:p>
        </p:txBody>
      </p:sp>
      <p:sp>
        <p:nvSpPr>
          <p:cNvPr id="7" name="Flowchart: Data 6"/>
          <p:cNvSpPr/>
          <p:nvPr/>
        </p:nvSpPr>
        <p:spPr>
          <a:xfrm>
            <a:off x="1422400" y="4669322"/>
            <a:ext cx="12562493" cy="2208095"/>
          </a:xfrm>
          <a:prstGeom prst="flowChartInputOutpu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04399" tIns="52199" rIns="104399" bIns="52199" rtlCol="0" anchor="ctr"/>
          <a:lstStyle/>
          <a:p>
            <a:pPr marL="616227"/>
            <a:endParaRPr lang="en-US" sz="1697" b="1" dirty="0">
              <a:solidFill>
                <a:schemeClr val="bg1"/>
              </a:solidFill>
            </a:endParaRPr>
          </a:p>
          <a:p>
            <a:pPr marL="616227"/>
            <a:endParaRPr lang="en-US" sz="1132" b="1" dirty="0">
              <a:solidFill>
                <a:schemeClr val="bg1"/>
              </a:solidFill>
            </a:endParaRPr>
          </a:p>
          <a:p>
            <a:pPr marL="616227"/>
            <a:r>
              <a:rPr lang="en-US" sz="1415" dirty="0" smtClean="0">
                <a:solidFill>
                  <a:schemeClr val="bg1"/>
                </a:solidFill>
              </a:rPr>
              <a:t>                                  </a:t>
            </a:r>
            <a:endParaRPr lang="en-US" sz="1415" dirty="0">
              <a:solidFill>
                <a:schemeClr val="bg1"/>
              </a:solidFill>
            </a:endParaRPr>
          </a:p>
        </p:txBody>
      </p:sp>
      <p:sp>
        <p:nvSpPr>
          <p:cNvPr id="8" name="TextBox 7"/>
          <p:cNvSpPr txBox="1"/>
          <p:nvPr/>
        </p:nvSpPr>
        <p:spPr>
          <a:xfrm>
            <a:off x="5921688" y="1314607"/>
            <a:ext cx="6135839" cy="3090850"/>
          </a:xfrm>
          <a:prstGeom prst="rect">
            <a:avLst/>
          </a:prstGeom>
          <a:noFill/>
        </p:spPr>
        <p:txBody>
          <a:bodyPr wrap="square" lIns="104399" tIns="52199" rIns="104399" bIns="52199" rtlCol="0">
            <a:spAutoFit/>
          </a:bodyPr>
          <a:lstStyle/>
          <a:p>
            <a:pPr lvl="0" algn="r" fontAlgn="base">
              <a:spcAft>
                <a:spcPct val="0"/>
              </a:spcAft>
            </a:pPr>
            <a:r>
              <a:rPr lang="en-US" sz="2800" b="1" dirty="0">
                <a:solidFill>
                  <a:schemeClr val="bg1"/>
                </a:solidFill>
                <a:latin typeface="Arial" pitchFamily="34" charset="0"/>
                <a:ea typeface="Times New Roman" pitchFamily="18" charset="0"/>
                <a:cs typeface="Arial" pitchFamily="34" charset="0"/>
              </a:rPr>
              <a:t>MESYUARAT BIL. 4</a:t>
            </a:r>
            <a:endParaRPr lang="en-US" sz="2800" b="1" dirty="0">
              <a:solidFill>
                <a:schemeClr val="bg1"/>
              </a:solidFill>
              <a:latin typeface="Arial" pitchFamily="34" charset="0"/>
              <a:cs typeface="Arial" pitchFamily="34" charset="0"/>
            </a:endParaRPr>
          </a:p>
          <a:p>
            <a:pPr lvl="0" algn="r" eaLnBrk="0" fontAlgn="base" hangingPunct="0">
              <a:spcAft>
                <a:spcPct val="0"/>
              </a:spcAft>
            </a:pPr>
            <a:endParaRPr lang="en-US" sz="1200" b="1" dirty="0">
              <a:solidFill>
                <a:schemeClr val="bg1"/>
              </a:solidFill>
              <a:latin typeface="Arial" pitchFamily="34" charset="0"/>
              <a:ea typeface="Times New Roman" pitchFamily="18" charset="0"/>
              <a:cs typeface="Arial" pitchFamily="34" charset="0"/>
            </a:endParaRPr>
          </a:p>
          <a:p>
            <a:pPr lvl="0" algn="r" eaLnBrk="0" fontAlgn="base" hangingPunct="0">
              <a:spcAft>
                <a:spcPct val="0"/>
              </a:spcAft>
            </a:pPr>
            <a:r>
              <a:rPr lang="en-US" sz="2800" b="1" i="1" dirty="0">
                <a:solidFill>
                  <a:schemeClr val="bg1"/>
                </a:solidFill>
                <a:latin typeface="Arial" pitchFamily="34" charset="0"/>
                <a:ea typeface="Times New Roman" pitchFamily="18" charset="0"/>
                <a:cs typeface="Arial" pitchFamily="34" charset="0"/>
              </a:rPr>
              <a:t>CITP INITIATIVE WORKING GROUP ON </a:t>
            </a:r>
            <a:r>
              <a:rPr lang="en-US" sz="2800" b="1" i="1" dirty="0" smtClean="0">
                <a:solidFill>
                  <a:schemeClr val="bg1"/>
                </a:solidFill>
                <a:latin typeface="Arial" pitchFamily="34" charset="0"/>
                <a:ea typeface="Times New Roman" pitchFamily="18" charset="0"/>
                <a:cs typeface="Arial" pitchFamily="34" charset="0"/>
              </a:rPr>
              <a:t>NATIONAL </a:t>
            </a:r>
            <a:r>
              <a:rPr lang="en-US" sz="2800" b="1" i="1" dirty="0">
                <a:solidFill>
                  <a:schemeClr val="bg1"/>
                </a:solidFill>
                <a:latin typeface="Arial" pitchFamily="34" charset="0"/>
                <a:ea typeface="Times New Roman" pitchFamily="18" charset="0"/>
                <a:cs typeface="Arial" pitchFamily="34" charset="0"/>
              </a:rPr>
              <a:t>CONSTRUCTION INDUSTRY </a:t>
            </a:r>
            <a:r>
              <a:rPr lang="en-US" sz="2800" b="1" i="1" dirty="0" smtClean="0">
                <a:solidFill>
                  <a:schemeClr val="bg1"/>
                </a:solidFill>
                <a:latin typeface="Arial" pitchFamily="34" charset="0"/>
                <a:ea typeface="Times New Roman" pitchFamily="18" charset="0"/>
                <a:cs typeface="Arial" pitchFamily="34" charset="0"/>
              </a:rPr>
              <a:t>INFORMATION </a:t>
            </a:r>
            <a:r>
              <a:rPr lang="en-US" sz="2800" b="1" i="1" dirty="0">
                <a:solidFill>
                  <a:schemeClr val="bg1"/>
                </a:solidFill>
                <a:latin typeface="Arial" pitchFamily="34" charset="0"/>
                <a:ea typeface="Times New Roman" pitchFamily="18" charset="0"/>
                <a:cs typeface="Arial" pitchFamily="34" charset="0"/>
              </a:rPr>
              <a:t>CENTRE</a:t>
            </a:r>
            <a:endParaRPr lang="en-US" sz="2800" b="1" i="1" dirty="0">
              <a:solidFill>
                <a:schemeClr val="bg1"/>
              </a:solidFill>
              <a:latin typeface="Arial" pitchFamily="34" charset="0"/>
              <a:cs typeface="Arial" pitchFamily="34" charset="0"/>
            </a:endParaRPr>
          </a:p>
          <a:p>
            <a:pPr lvl="0" algn="r" eaLnBrk="0" fontAlgn="base" hangingPunct="0">
              <a:spcAft>
                <a:spcPct val="0"/>
              </a:spcAft>
            </a:pPr>
            <a:endParaRPr lang="en-US" sz="1400" b="1" dirty="0" smtClean="0">
              <a:solidFill>
                <a:schemeClr val="bg1"/>
              </a:solidFill>
              <a:latin typeface="Arial" pitchFamily="34" charset="0"/>
              <a:ea typeface="Times New Roman" pitchFamily="18" charset="0"/>
              <a:cs typeface="Arial" pitchFamily="34" charset="0"/>
            </a:endParaRPr>
          </a:p>
          <a:p>
            <a:pPr lvl="0" algn="r" eaLnBrk="0" fontAlgn="base" hangingPunct="0">
              <a:spcAft>
                <a:spcPct val="0"/>
              </a:spcAft>
            </a:pPr>
            <a:r>
              <a:rPr lang="en-US" sz="2800" b="1" dirty="0" smtClean="0">
                <a:solidFill>
                  <a:schemeClr val="bg1"/>
                </a:solidFill>
                <a:latin typeface="Arial" pitchFamily="34" charset="0"/>
                <a:ea typeface="Times New Roman" pitchFamily="18" charset="0"/>
                <a:cs typeface="Arial" pitchFamily="34" charset="0"/>
              </a:rPr>
              <a:t>(</a:t>
            </a:r>
            <a:r>
              <a:rPr lang="en-US" sz="2800" b="1" dirty="0">
                <a:solidFill>
                  <a:schemeClr val="bg1"/>
                </a:solidFill>
                <a:latin typeface="Arial" pitchFamily="34" charset="0"/>
                <a:ea typeface="Times New Roman" pitchFamily="18" charset="0"/>
                <a:cs typeface="Arial" pitchFamily="34" charset="0"/>
              </a:rPr>
              <a:t>CITP - IWG13/ P5b &amp; P5c - NCIIC)</a:t>
            </a:r>
            <a:endParaRPr lang="en-US" sz="2800" b="1" dirty="0">
              <a:solidFill>
                <a:schemeClr val="bg1"/>
              </a:solidFill>
              <a:latin typeface="Arial" pitchFamily="34" charset="0"/>
              <a:cs typeface="Arial" pitchFamily="34" charset="0"/>
            </a:endParaRPr>
          </a:p>
        </p:txBody>
      </p:sp>
      <p:sp>
        <p:nvSpPr>
          <p:cNvPr id="9" name="Isosceles Triangle 8"/>
          <p:cNvSpPr/>
          <p:nvPr/>
        </p:nvSpPr>
        <p:spPr>
          <a:xfrm rot="5400000">
            <a:off x="3752315" y="4939178"/>
            <a:ext cx="710657" cy="67498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04399" tIns="52199" rIns="104399" bIns="52199" rtlCol="0" anchor="ctr"/>
          <a:lstStyle/>
          <a:p>
            <a:pPr algn="ctr"/>
            <a:endParaRPr lang="en-US" sz="1697" b="1" dirty="0">
              <a:solidFill>
                <a:schemeClr val="bg1"/>
              </a:solidFill>
            </a:endParaRPr>
          </a:p>
        </p:txBody>
      </p:sp>
      <p:sp>
        <p:nvSpPr>
          <p:cNvPr id="10" name="Isosceles Triangle 9"/>
          <p:cNvSpPr/>
          <p:nvPr/>
        </p:nvSpPr>
        <p:spPr>
          <a:xfrm rot="5400000">
            <a:off x="4045207" y="5162837"/>
            <a:ext cx="467422" cy="470907"/>
          </a:xfrm>
          <a:prstGeom prst="triangle">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lIns="104399" tIns="52199" rIns="104399" bIns="52199" rtlCol="0" anchor="ctr"/>
          <a:lstStyle/>
          <a:p>
            <a:pPr algn="ctr"/>
            <a:endParaRPr lang="en-US" sz="1697" b="1" dirty="0">
              <a:solidFill>
                <a:schemeClr val="bg1"/>
              </a:solidFill>
            </a:endParaRPr>
          </a:p>
        </p:txBody>
      </p:sp>
      <p:sp>
        <p:nvSpPr>
          <p:cNvPr id="13" name="Rectangle 12"/>
          <p:cNvSpPr/>
          <p:nvPr/>
        </p:nvSpPr>
        <p:spPr>
          <a:xfrm>
            <a:off x="9479828" y="5026751"/>
            <a:ext cx="4500460" cy="954107"/>
          </a:xfrm>
          <a:prstGeom prst="rect">
            <a:avLst/>
          </a:prstGeom>
        </p:spPr>
        <p:txBody>
          <a:bodyPr wrap="square">
            <a:spAutoFit/>
          </a:bodyPr>
          <a:lstStyle/>
          <a:p>
            <a:r>
              <a:rPr lang="en-US" sz="1400" i="1" dirty="0" smtClean="0">
                <a:solidFill>
                  <a:schemeClr val="bg1"/>
                </a:solidFill>
                <a:latin typeface="Arial" panose="020B0604020202020204" pitchFamily="34" charset="0"/>
                <a:cs typeface="Arial" panose="020B0604020202020204" pitchFamily="34" charset="0"/>
              </a:rPr>
              <a:t>30 November 2017</a:t>
            </a:r>
          </a:p>
          <a:p>
            <a:r>
              <a:rPr lang="en-US" sz="1400" i="1" dirty="0" smtClean="0">
                <a:solidFill>
                  <a:schemeClr val="bg1"/>
                </a:solidFill>
                <a:latin typeface="Arial" panose="020B0604020202020204" pitchFamily="34" charset="0"/>
                <a:cs typeface="Arial" panose="020B0604020202020204" pitchFamily="34" charset="0"/>
              </a:rPr>
              <a:t>2.30 – 4.30 </a:t>
            </a:r>
            <a:r>
              <a:rPr lang="en-US" sz="1400" i="1" dirty="0" err="1" smtClean="0">
                <a:solidFill>
                  <a:schemeClr val="bg1"/>
                </a:solidFill>
                <a:latin typeface="Arial" panose="020B0604020202020204" pitchFamily="34" charset="0"/>
                <a:cs typeface="Arial" panose="020B0604020202020204" pitchFamily="34" charset="0"/>
              </a:rPr>
              <a:t>petang</a:t>
            </a:r>
            <a:endParaRPr lang="en-US" sz="1400" i="1" dirty="0" smtClean="0">
              <a:solidFill>
                <a:schemeClr val="bg1"/>
              </a:solidFill>
              <a:latin typeface="Arial" panose="020B0604020202020204" pitchFamily="34" charset="0"/>
              <a:cs typeface="Arial" panose="020B0604020202020204" pitchFamily="34" charset="0"/>
            </a:endParaRPr>
          </a:p>
          <a:p>
            <a:r>
              <a:rPr lang="en-US" sz="1400" i="1" dirty="0" err="1" smtClean="0">
                <a:solidFill>
                  <a:schemeClr val="bg1"/>
                </a:solidFill>
                <a:latin typeface="Arial" panose="020B0604020202020204" pitchFamily="34" charset="0"/>
                <a:cs typeface="Arial" panose="020B0604020202020204" pitchFamily="34" charset="0"/>
              </a:rPr>
              <a:t>Bilik</a:t>
            </a:r>
            <a:r>
              <a:rPr lang="en-US" sz="1400" i="1" dirty="0" smtClean="0">
                <a:solidFill>
                  <a:schemeClr val="bg1"/>
                </a:solidFill>
                <a:latin typeface="Arial" panose="020B0604020202020204" pitchFamily="34" charset="0"/>
                <a:cs typeface="Arial" panose="020B0604020202020204" pitchFamily="34" charset="0"/>
              </a:rPr>
              <a:t> </a:t>
            </a:r>
            <a:r>
              <a:rPr lang="en-US" sz="1400" i="1" dirty="0" err="1" smtClean="0">
                <a:solidFill>
                  <a:schemeClr val="bg1"/>
                </a:solidFill>
                <a:latin typeface="Arial" panose="020B0604020202020204" pitchFamily="34" charset="0"/>
                <a:cs typeface="Arial" panose="020B0604020202020204" pitchFamily="34" charset="0"/>
              </a:rPr>
              <a:t>Mesyuarat</a:t>
            </a:r>
            <a:r>
              <a:rPr lang="en-US" sz="1400" i="1" dirty="0" smtClean="0">
                <a:solidFill>
                  <a:schemeClr val="bg1"/>
                </a:solidFill>
                <a:latin typeface="Arial" panose="020B0604020202020204" pitchFamily="34" charset="0"/>
                <a:cs typeface="Arial" panose="020B0604020202020204" pitchFamily="34" charset="0"/>
              </a:rPr>
              <a:t> </a:t>
            </a:r>
            <a:r>
              <a:rPr lang="en-US" sz="1400" i="1" dirty="0" err="1" smtClean="0">
                <a:solidFill>
                  <a:schemeClr val="bg1"/>
                </a:solidFill>
                <a:latin typeface="Arial" panose="020B0604020202020204" pitchFamily="34" charset="0"/>
                <a:cs typeface="Arial" panose="020B0604020202020204" pitchFamily="34" charset="0"/>
              </a:rPr>
              <a:t>Lembaga</a:t>
            </a:r>
            <a:endParaRPr lang="en-US" sz="1400" i="1" dirty="0" smtClean="0">
              <a:solidFill>
                <a:schemeClr val="bg1"/>
              </a:solidFill>
              <a:latin typeface="Arial" panose="020B0604020202020204" pitchFamily="34" charset="0"/>
              <a:cs typeface="Arial" panose="020B0604020202020204" pitchFamily="34" charset="0"/>
            </a:endParaRPr>
          </a:p>
          <a:p>
            <a:r>
              <a:rPr lang="en-US" sz="1400" i="1" dirty="0" smtClean="0">
                <a:solidFill>
                  <a:schemeClr val="bg1"/>
                </a:solidFill>
                <a:latin typeface="Arial" panose="020B0604020202020204" pitchFamily="34" charset="0"/>
                <a:cs typeface="Arial" panose="020B0604020202020204" pitchFamily="34" charset="0"/>
              </a:rPr>
              <a:t>CIDB Malaysia</a:t>
            </a:r>
            <a:endParaRPr lang="en-US" sz="1400" i="1"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4852523" y="5037455"/>
            <a:ext cx="4326835" cy="1268039"/>
          </a:xfrm>
          <a:prstGeom prst="rect">
            <a:avLst/>
          </a:prstGeom>
        </p:spPr>
        <p:txBody>
          <a:bodyPr wrap="square">
            <a:spAutoFit/>
          </a:bodyPr>
          <a:lstStyle/>
          <a:p>
            <a:pPr lvl="0">
              <a:spcBef>
                <a:spcPct val="20000"/>
              </a:spcBef>
              <a:defRPr/>
            </a:pPr>
            <a:r>
              <a:rPr lang="en-US" sz="1400" b="1" dirty="0" err="1" smtClean="0">
                <a:solidFill>
                  <a:schemeClr val="bg1"/>
                </a:solidFill>
                <a:latin typeface="Arial" panose="020B0604020202020204" pitchFamily="34" charset="0"/>
                <a:cs typeface="Arial" panose="020B0604020202020204" pitchFamily="34" charset="0"/>
              </a:rPr>
              <a:t>Pengerusi</a:t>
            </a:r>
            <a:r>
              <a:rPr lang="en-US" sz="1400" b="1" dirty="0" smtClean="0">
                <a:solidFill>
                  <a:schemeClr val="bg1"/>
                </a:solidFill>
                <a:latin typeface="Arial" panose="020B0604020202020204" pitchFamily="34" charset="0"/>
                <a:cs typeface="Arial" panose="020B0604020202020204" pitchFamily="34" charset="0"/>
              </a:rPr>
              <a:t>:</a:t>
            </a:r>
          </a:p>
          <a:p>
            <a:pPr lvl="0">
              <a:spcBef>
                <a:spcPct val="20000"/>
              </a:spcBef>
              <a:defRPr/>
            </a:pPr>
            <a:endParaRPr lang="en-US" sz="600" b="1" dirty="0" smtClean="0">
              <a:solidFill>
                <a:schemeClr val="bg1"/>
              </a:solidFill>
              <a:latin typeface="Arial" panose="020B0604020202020204" pitchFamily="34" charset="0"/>
              <a:cs typeface="Arial" panose="020B0604020202020204" pitchFamily="34" charset="0"/>
            </a:endParaRPr>
          </a:p>
          <a:p>
            <a:pPr lvl="0">
              <a:spcBef>
                <a:spcPct val="20000"/>
              </a:spcBef>
              <a:defRPr/>
            </a:pPr>
            <a:r>
              <a:rPr lang="en-US" b="1" dirty="0" err="1" smtClean="0">
                <a:solidFill>
                  <a:schemeClr val="bg1"/>
                </a:solidFill>
                <a:latin typeface="Arial" panose="020B0604020202020204" pitchFamily="34" charset="0"/>
                <a:cs typeface="Arial" panose="020B0604020202020204" pitchFamily="34" charset="0"/>
              </a:rPr>
              <a:t>Dato</a:t>
            </a:r>
            <a:r>
              <a:rPr lang="en-US" b="1" dirty="0" smtClean="0">
                <a:solidFill>
                  <a:schemeClr val="bg1"/>
                </a:solidFill>
                <a:latin typeface="Arial" panose="020B0604020202020204" pitchFamily="34" charset="0"/>
                <a:cs typeface="Arial" panose="020B0604020202020204" pitchFamily="34" charset="0"/>
              </a:rPr>
              <a:t>’ Sri Dr. </a:t>
            </a:r>
            <a:r>
              <a:rPr lang="en-US" b="1" dirty="0" err="1" smtClean="0">
                <a:solidFill>
                  <a:schemeClr val="bg1"/>
                </a:solidFill>
                <a:latin typeface="Arial" panose="020B0604020202020204" pitchFamily="34" charset="0"/>
                <a:cs typeface="Arial" panose="020B0604020202020204" pitchFamily="34" charset="0"/>
              </a:rPr>
              <a:t>Mohd</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Uzir</a:t>
            </a:r>
            <a:r>
              <a:rPr lang="en-US" b="1" dirty="0" smtClean="0">
                <a:solidFill>
                  <a:schemeClr val="bg1"/>
                </a:solidFill>
                <a:latin typeface="Arial" panose="020B0604020202020204" pitchFamily="34" charset="0"/>
                <a:cs typeface="Arial" panose="020B0604020202020204" pitchFamily="34" charset="0"/>
              </a:rPr>
              <a:t> b. </a:t>
            </a:r>
            <a:r>
              <a:rPr lang="en-US" b="1" dirty="0" err="1" smtClean="0">
                <a:solidFill>
                  <a:schemeClr val="bg1"/>
                </a:solidFill>
                <a:latin typeface="Arial" panose="020B0604020202020204" pitchFamily="34" charset="0"/>
                <a:cs typeface="Arial" panose="020B0604020202020204" pitchFamily="34" charset="0"/>
              </a:rPr>
              <a:t>Mahidin</a:t>
            </a:r>
            <a:endParaRPr lang="en-US" b="1" dirty="0" smtClean="0">
              <a:solidFill>
                <a:schemeClr val="bg1"/>
              </a:solidFill>
              <a:latin typeface="Arial" panose="020B0604020202020204" pitchFamily="34" charset="0"/>
              <a:cs typeface="Arial" panose="020B0604020202020204" pitchFamily="34" charset="0"/>
            </a:endParaRPr>
          </a:p>
          <a:p>
            <a:pPr lvl="0">
              <a:spcBef>
                <a:spcPct val="20000"/>
              </a:spcBef>
              <a:defRPr/>
            </a:pPr>
            <a:r>
              <a:rPr lang="en-US" sz="1400" b="1" i="1" dirty="0" err="1" smtClean="0">
                <a:solidFill>
                  <a:schemeClr val="bg1"/>
                </a:solidFill>
                <a:latin typeface="Arial" panose="020B0604020202020204" pitchFamily="34" charset="0"/>
                <a:cs typeface="Arial" panose="020B0604020202020204" pitchFamily="34" charset="0"/>
              </a:rPr>
              <a:t>Ketua</a:t>
            </a:r>
            <a:r>
              <a:rPr lang="en-US" sz="1400" b="1" i="1" dirty="0" smtClean="0">
                <a:solidFill>
                  <a:schemeClr val="bg1"/>
                </a:solidFill>
                <a:latin typeface="Arial" panose="020B0604020202020204" pitchFamily="34" charset="0"/>
                <a:cs typeface="Arial" panose="020B0604020202020204" pitchFamily="34" charset="0"/>
              </a:rPr>
              <a:t> </a:t>
            </a:r>
            <a:r>
              <a:rPr lang="en-US" sz="1400" b="1" i="1" dirty="0" err="1" smtClean="0">
                <a:solidFill>
                  <a:schemeClr val="bg1"/>
                </a:solidFill>
                <a:latin typeface="Arial" panose="020B0604020202020204" pitchFamily="34" charset="0"/>
                <a:cs typeface="Arial" panose="020B0604020202020204" pitchFamily="34" charset="0"/>
              </a:rPr>
              <a:t>Perangkawan</a:t>
            </a:r>
            <a:endParaRPr lang="en-US" sz="1400" b="1" i="1" dirty="0" smtClean="0">
              <a:solidFill>
                <a:schemeClr val="bg1"/>
              </a:solidFill>
              <a:latin typeface="Arial" panose="020B0604020202020204" pitchFamily="34" charset="0"/>
              <a:cs typeface="Arial" panose="020B0604020202020204" pitchFamily="34" charset="0"/>
            </a:endParaRPr>
          </a:p>
          <a:p>
            <a:pPr lvl="0">
              <a:spcBef>
                <a:spcPct val="20000"/>
              </a:spcBef>
              <a:defRPr/>
            </a:pPr>
            <a:r>
              <a:rPr lang="en-US" sz="1400" b="1" i="1" dirty="0" err="1" smtClean="0">
                <a:solidFill>
                  <a:schemeClr val="bg1"/>
                </a:solidFill>
                <a:latin typeface="Arial" panose="020B0604020202020204" pitchFamily="34" charset="0"/>
                <a:cs typeface="Arial" panose="020B0604020202020204" pitchFamily="34" charset="0"/>
              </a:rPr>
              <a:t>Jabatan</a:t>
            </a:r>
            <a:r>
              <a:rPr lang="en-US" sz="1400" b="1" i="1" dirty="0" smtClean="0">
                <a:solidFill>
                  <a:schemeClr val="bg1"/>
                </a:solidFill>
                <a:latin typeface="Arial" panose="020B0604020202020204" pitchFamily="34" charset="0"/>
                <a:cs typeface="Arial" panose="020B0604020202020204" pitchFamily="34" charset="0"/>
              </a:rPr>
              <a:t> </a:t>
            </a:r>
            <a:r>
              <a:rPr lang="en-US" sz="1400" b="1" i="1" dirty="0" err="1" smtClean="0">
                <a:solidFill>
                  <a:schemeClr val="bg1"/>
                </a:solidFill>
                <a:latin typeface="Arial" panose="020B0604020202020204" pitchFamily="34" charset="0"/>
                <a:cs typeface="Arial" panose="020B0604020202020204" pitchFamily="34" charset="0"/>
              </a:rPr>
              <a:t>Perangkaan</a:t>
            </a:r>
            <a:r>
              <a:rPr lang="en-US" sz="1400" b="1" i="1" dirty="0" smtClean="0">
                <a:solidFill>
                  <a:schemeClr val="bg1"/>
                </a:solidFill>
                <a:latin typeface="Arial" panose="020B0604020202020204" pitchFamily="34" charset="0"/>
                <a:cs typeface="Arial" panose="020B0604020202020204" pitchFamily="34" charset="0"/>
              </a:rPr>
              <a:t> Malaysia</a:t>
            </a:r>
            <a:endParaRPr lang="en-US" sz="1400" b="1" i="1" dirty="0">
              <a:solidFill>
                <a:schemeClr val="bg1"/>
              </a:solidFill>
              <a:latin typeface="Arial" panose="020B0604020202020204" pitchFamily="34" charset="0"/>
              <a:cs typeface="Arial" panose="020B0604020202020204" pitchFamily="34" charset="0"/>
            </a:endParaRPr>
          </a:p>
        </p:txBody>
      </p:sp>
      <p:pic>
        <p:nvPicPr>
          <p:cNvPr id="17" name="Picture 2" descr="http://www.railbusinessasia.com/portals/8/CIDB-Logo.png"/>
          <p:cNvPicPr>
            <a:picLocks noChangeAspect="1" noChangeArrowheads="1"/>
          </p:cNvPicPr>
          <p:nvPr/>
        </p:nvPicPr>
        <p:blipFill>
          <a:blip r:embed="rId3" cstate="print"/>
          <a:srcRect/>
          <a:stretch>
            <a:fillRect/>
          </a:stretch>
        </p:blipFill>
        <p:spPr bwMode="auto">
          <a:xfrm>
            <a:off x="1100820" y="6141804"/>
            <a:ext cx="1392427" cy="374782"/>
          </a:xfrm>
          <a:prstGeom prst="rect">
            <a:avLst/>
          </a:prstGeom>
          <a:noFill/>
        </p:spPr>
      </p:pic>
      <p:pic>
        <p:nvPicPr>
          <p:cNvPr id="18" name="Picture 1" descr="C:\Users\cidb\Pictures\gov.png"/>
          <p:cNvPicPr>
            <a:picLocks noChangeAspect="1" noChangeArrowheads="1"/>
          </p:cNvPicPr>
          <p:nvPr/>
        </p:nvPicPr>
        <p:blipFill>
          <a:blip r:embed="rId4" cstate="print"/>
          <a:srcRect/>
          <a:stretch>
            <a:fillRect/>
          </a:stretch>
        </p:blipFill>
        <p:spPr bwMode="auto">
          <a:xfrm>
            <a:off x="201814" y="6025172"/>
            <a:ext cx="849560" cy="718917"/>
          </a:xfrm>
          <a:prstGeom prst="rect">
            <a:avLst/>
          </a:prstGeom>
          <a:noFill/>
        </p:spPr>
      </p:pic>
      <p:cxnSp>
        <p:nvCxnSpPr>
          <p:cNvPr id="5" name="Straight Connector 4"/>
          <p:cNvCxnSpPr/>
          <p:nvPr/>
        </p:nvCxnSpPr>
        <p:spPr>
          <a:xfrm flipV="1">
            <a:off x="4590697" y="5384799"/>
            <a:ext cx="3752767" cy="4803"/>
          </a:xfrm>
          <a:prstGeom prst="line">
            <a:avLst/>
          </a:prstGeom>
          <a:ln w="28575">
            <a:solidFill>
              <a:srgbClr val="00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25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83371971"/>
              </p:ext>
            </p:extLst>
          </p:nvPr>
        </p:nvGraphicFramePr>
        <p:xfrm>
          <a:off x="561014" y="381616"/>
          <a:ext cx="9875615" cy="1333500"/>
        </p:xfrm>
        <a:graphic>
          <a:graphicData uri="http://schemas.openxmlformats.org/drawingml/2006/table">
            <a:tbl>
              <a:tblPr/>
              <a:tblGrid>
                <a:gridCol w="2132495">
                  <a:extLst>
                    <a:ext uri="{9D8B030D-6E8A-4147-A177-3AD203B41FA5}">
                      <a16:colId xmlns:a16="http://schemas.microsoft.com/office/drawing/2014/main" val="20000"/>
                    </a:ext>
                  </a:extLst>
                </a:gridCol>
                <a:gridCol w="235201">
                  <a:extLst>
                    <a:ext uri="{9D8B030D-6E8A-4147-A177-3AD203B41FA5}">
                      <a16:colId xmlns:a16="http://schemas.microsoft.com/office/drawing/2014/main" val="20001"/>
                    </a:ext>
                  </a:extLst>
                </a:gridCol>
                <a:gridCol w="313603">
                  <a:extLst>
                    <a:ext uri="{9D8B030D-6E8A-4147-A177-3AD203B41FA5}">
                      <a16:colId xmlns:a16="http://schemas.microsoft.com/office/drawing/2014/main" val="20002"/>
                    </a:ext>
                  </a:extLst>
                </a:gridCol>
                <a:gridCol w="7194316">
                  <a:extLst>
                    <a:ext uri="{9D8B030D-6E8A-4147-A177-3AD203B41FA5}">
                      <a16:colId xmlns:a16="http://schemas.microsoft.com/office/drawing/2014/main" val="20003"/>
                    </a:ext>
                  </a:extLst>
                </a:gridCol>
              </a:tblGrid>
              <a:tr h="190500">
                <a:tc>
                  <a:txBody>
                    <a:bodyPr/>
                    <a:lstStyle/>
                    <a:p>
                      <a:pPr algn="l" fontAlgn="t"/>
                      <a:r>
                        <a:rPr lang="en-MY" sz="1400" b="1" i="0" u="none" strike="noStrike" dirty="0">
                          <a:solidFill>
                            <a:srgbClr val="000000"/>
                          </a:solidFill>
                          <a:latin typeface="Arial" pitchFamily="34" charset="0"/>
                          <a:cs typeface="Arial" pitchFamily="34" charset="0"/>
                        </a:rPr>
                        <a:t>THRUST</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Productivity</a:t>
                      </a:r>
                    </a:p>
                  </a:txBody>
                  <a:tcPr marL="7144" marR="7144" marT="9525" marB="0">
                    <a:lnL>
                      <a:noFill/>
                    </a:lnL>
                    <a:lnR>
                      <a:noFill/>
                    </a:lnR>
                    <a:lnT>
                      <a:noFill/>
                    </a:lnT>
                    <a:lnB>
                      <a:noFill/>
                    </a:lnB>
                  </a:tcPr>
                </a:tc>
                <a:extLst>
                  <a:ext uri="{0D108BD9-81ED-4DB2-BD59-A6C34878D82A}">
                    <a16:rowId xmlns:a16="http://schemas.microsoft.com/office/drawing/2014/main" val="10000"/>
                  </a:ext>
                </a:extLst>
              </a:tr>
              <a:tr h="419100">
                <a:tc>
                  <a:txBody>
                    <a:bodyPr/>
                    <a:lstStyle/>
                    <a:p>
                      <a:pPr algn="l" fontAlgn="t"/>
                      <a:r>
                        <a:rPr lang="en-MY" sz="1400" b="1" i="0" u="none" strike="noStrike">
                          <a:solidFill>
                            <a:srgbClr val="000000"/>
                          </a:solidFill>
                          <a:latin typeface="Arial" pitchFamily="34" charset="0"/>
                          <a:cs typeface="Arial" pitchFamily="34" charset="0"/>
                        </a:rPr>
                        <a:t>INITIATIVE</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itchFamily="34" charset="0"/>
                          <a:cs typeface="Arial" pitchFamily="34" charset="0"/>
                        </a:rPr>
                        <a:t>P5 - Enhance availability of strategic information via National Construction Industry Information Centre [NCIIC]</a:t>
                      </a:r>
                    </a:p>
                  </a:txBody>
                  <a:tcPr marL="7144" marR="7144" marT="9525" marB="0">
                    <a:lnL>
                      <a:noFill/>
                    </a:lnL>
                    <a:lnR>
                      <a:noFill/>
                    </a:lnR>
                    <a:lnT>
                      <a:noFill/>
                    </a:lnT>
                    <a:lnB>
                      <a:noFill/>
                    </a:lnB>
                  </a:tcPr>
                </a:tc>
                <a:extLst>
                  <a:ext uri="{0D108BD9-81ED-4DB2-BD59-A6C34878D82A}">
                    <a16:rowId xmlns:a16="http://schemas.microsoft.com/office/drawing/2014/main" val="10001"/>
                  </a:ext>
                </a:extLst>
              </a:tr>
              <a:tr h="228600">
                <a:tc>
                  <a:txBody>
                    <a:bodyPr/>
                    <a:lstStyle/>
                    <a:p>
                      <a:pPr algn="l" fontAlgn="t"/>
                      <a:r>
                        <a:rPr lang="en-MY" sz="1400" b="1" i="0" u="none" strike="noStrike">
                          <a:solidFill>
                            <a:srgbClr val="000000"/>
                          </a:solidFill>
                          <a:latin typeface="Arial" pitchFamily="34" charset="0"/>
                          <a:cs typeface="Arial" pitchFamily="34" charset="0"/>
                        </a:rPr>
                        <a:t>SUB-INITIATIVE</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itchFamily="34" charset="0"/>
                          <a:cs typeface="Arial" pitchFamily="34" charset="0"/>
                        </a:rPr>
                        <a:t>P5b - Enhance awareness and certainty on upcoming construction demand </a:t>
                      </a:r>
                    </a:p>
                  </a:txBody>
                  <a:tcPr marL="7144" marR="7144" marT="9525" marB="0">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t"/>
                      <a:r>
                        <a:rPr lang="en-MY" sz="1400" b="1" i="0" u="none" strike="noStrike">
                          <a:solidFill>
                            <a:srgbClr val="000000"/>
                          </a:solidFill>
                          <a:latin typeface="Arial" pitchFamily="34" charset="0"/>
                          <a:cs typeface="Arial" pitchFamily="34" charset="0"/>
                        </a:rPr>
                        <a:t>SPONSOR</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Sr Sariah Abd Karib</a:t>
                      </a:r>
                    </a:p>
                  </a:txBody>
                  <a:tcPr marL="7144" marR="7144" marT="9525" marB="0">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t"/>
                      <a:r>
                        <a:rPr lang="en-MY" sz="1400" b="1" i="0" u="none" strike="noStrike">
                          <a:solidFill>
                            <a:srgbClr val="000000"/>
                          </a:solidFill>
                          <a:latin typeface="Arial" pitchFamily="34" charset="0"/>
                          <a:cs typeface="Arial" pitchFamily="34" charset="0"/>
                        </a:rPr>
                        <a:t>OWNER</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err="1" smtClean="0">
                          <a:solidFill>
                            <a:srgbClr val="000000"/>
                          </a:solidFill>
                          <a:latin typeface="Arial" pitchFamily="34" charset="0"/>
                          <a:cs typeface="Arial" pitchFamily="34" charset="0"/>
                        </a:rPr>
                        <a:t>Sr</a:t>
                      </a:r>
                      <a:r>
                        <a:rPr lang="en-MY" sz="1400" b="1" i="0" u="none" strike="noStrike" dirty="0" smtClean="0">
                          <a:solidFill>
                            <a:srgbClr val="000000"/>
                          </a:solidFill>
                          <a:latin typeface="Arial" pitchFamily="34" charset="0"/>
                          <a:cs typeface="Arial" pitchFamily="34" charset="0"/>
                        </a:rPr>
                        <a:t> </a:t>
                      </a:r>
                      <a:r>
                        <a:rPr lang="en-MY" sz="1400" b="1" i="0" u="none" strike="noStrike" dirty="0" err="1" smtClean="0">
                          <a:solidFill>
                            <a:srgbClr val="000000"/>
                          </a:solidFill>
                          <a:latin typeface="Arial" pitchFamily="34" charset="0"/>
                          <a:cs typeface="Arial" pitchFamily="34" charset="0"/>
                        </a:rPr>
                        <a:t>Mohd</a:t>
                      </a:r>
                      <a:r>
                        <a:rPr lang="en-MY" sz="1400" b="1" i="0" u="none" strike="noStrike" dirty="0" smtClean="0">
                          <a:solidFill>
                            <a:srgbClr val="000000"/>
                          </a:solidFill>
                          <a:latin typeface="Arial" pitchFamily="34" charset="0"/>
                          <a:cs typeface="Arial" pitchFamily="34" charset="0"/>
                        </a:rPr>
                        <a:t>.</a:t>
                      </a:r>
                      <a:r>
                        <a:rPr lang="en-MY" sz="1400" b="1" i="0" u="none" strike="noStrike" baseline="0" dirty="0" smtClean="0">
                          <a:solidFill>
                            <a:srgbClr val="000000"/>
                          </a:solidFill>
                          <a:latin typeface="Arial" pitchFamily="34" charset="0"/>
                          <a:cs typeface="Arial" pitchFamily="34" charset="0"/>
                        </a:rPr>
                        <a:t> Zaid </a:t>
                      </a:r>
                      <a:r>
                        <a:rPr lang="en-MY" sz="1400" b="1" i="0" u="none" strike="noStrike" baseline="0" dirty="0" err="1" smtClean="0">
                          <a:solidFill>
                            <a:srgbClr val="000000"/>
                          </a:solidFill>
                          <a:latin typeface="Arial" pitchFamily="34" charset="0"/>
                          <a:cs typeface="Arial" pitchFamily="34" charset="0"/>
                        </a:rPr>
                        <a:t>Zakaria</a:t>
                      </a:r>
                      <a:endParaRPr lang="en-MY" sz="1400" b="1" i="0" u="none" strike="noStrike" dirty="0" smtClean="0">
                        <a:solidFill>
                          <a:srgbClr val="000000"/>
                        </a:solidFill>
                        <a:latin typeface="Arial" pitchFamily="34" charset="0"/>
                        <a:cs typeface="Arial" pitchFamily="34" charset="0"/>
                      </a:endParaRPr>
                    </a:p>
                  </a:txBody>
                  <a:tcPr marL="7144" marR="7144" marT="9525" marB="0">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249879" name="Rectangle 4"/>
          <p:cNvSpPr>
            <a:spLocks noChangeArrowheads="1"/>
          </p:cNvSpPr>
          <p:nvPr/>
        </p:nvSpPr>
        <p:spPr bwMode="auto">
          <a:xfrm>
            <a:off x="10436630" y="136525"/>
            <a:ext cx="1396536" cy="1015663"/>
          </a:xfrm>
          <a:prstGeom prst="rect">
            <a:avLst/>
          </a:prstGeom>
          <a:noFill/>
          <a:ln w="9525">
            <a:noFill/>
            <a:miter lim="800000"/>
            <a:headEnd/>
            <a:tailEnd/>
          </a:ln>
        </p:spPr>
        <p:txBody>
          <a:bodyPr wrap="none">
            <a:spAutoFit/>
          </a:bodyPr>
          <a:lstStyle/>
          <a:p>
            <a:r>
              <a:rPr lang="en-MY" sz="6000" b="1" dirty="0"/>
              <a:t>P5b</a:t>
            </a:r>
          </a:p>
        </p:txBody>
      </p:sp>
      <p:graphicFrame>
        <p:nvGraphicFramePr>
          <p:cNvPr id="6" name="Table 5"/>
          <p:cNvGraphicFramePr>
            <a:graphicFrameLocks noGrp="1"/>
          </p:cNvGraphicFramePr>
          <p:nvPr>
            <p:extLst>
              <p:ext uri="{D42A27DB-BD31-4B8C-83A1-F6EECF244321}">
                <p14:modId xmlns:p14="http://schemas.microsoft.com/office/powerpoint/2010/main" val="2584194393"/>
              </p:ext>
            </p:extLst>
          </p:nvPr>
        </p:nvGraphicFramePr>
        <p:xfrm>
          <a:off x="286603" y="2166111"/>
          <a:ext cx="11436823" cy="2440842"/>
        </p:xfrm>
        <a:graphic>
          <a:graphicData uri="http://schemas.openxmlformats.org/drawingml/2006/table">
            <a:tbl>
              <a:tblPr/>
              <a:tblGrid>
                <a:gridCol w="890655">
                  <a:extLst>
                    <a:ext uri="{9D8B030D-6E8A-4147-A177-3AD203B41FA5}">
                      <a16:colId xmlns:a16="http://schemas.microsoft.com/office/drawing/2014/main" val="20000"/>
                    </a:ext>
                  </a:extLst>
                </a:gridCol>
                <a:gridCol w="2630467">
                  <a:extLst>
                    <a:ext uri="{9D8B030D-6E8A-4147-A177-3AD203B41FA5}">
                      <a16:colId xmlns:a16="http://schemas.microsoft.com/office/drawing/2014/main" val="20001"/>
                    </a:ext>
                  </a:extLst>
                </a:gridCol>
                <a:gridCol w="7915701">
                  <a:extLst>
                    <a:ext uri="{9D8B030D-6E8A-4147-A177-3AD203B41FA5}">
                      <a16:colId xmlns:a16="http://schemas.microsoft.com/office/drawing/2014/main" val="20002"/>
                    </a:ext>
                  </a:extLst>
                </a:gridCol>
              </a:tblGrid>
              <a:tr h="297717">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No.</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Initiative KPIs</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Progress until December 2016</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val="10000"/>
                  </a:ext>
                </a:extLst>
              </a:tr>
              <a:tr h="1002746">
                <a:tc>
                  <a:txBody>
                    <a:bodyPr/>
                    <a:lstStyle/>
                    <a:p>
                      <a:pPr algn="ctr" fontAlgn="t"/>
                      <a:endParaRPr lang="en-MY" sz="1400" b="0" i="0" u="none" strike="noStrike" dirty="0" smtClean="0">
                        <a:solidFill>
                          <a:srgbClr val="000000"/>
                        </a:solidFill>
                        <a:latin typeface="Arial" panose="020B0604020202020204" pitchFamily="34" charset="0"/>
                        <a:cs typeface="Arial" panose="020B0604020202020204" pitchFamily="34" charset="0"/>
                      </a:endParaRPr>
                    </a:p>
                    <a:p>
                      <a:pPr algn="ctr" fontAlgn="t"/>
                      <a:r>
                        <a:rPr lang="en-MY" sz="1400" b="0" i="0" u="none" strike="noStrike" dirty="0" smtClean="0">
                          <a:solidFill>
                            <a:srgbClr val="000000"/>
                          </a:solidFill>
                          <a:latin typeface="Arial" panose="020B0604020202020204" pitchFamily="34" charset="0"/>
                          <a:cs typeface="Arial" panose="020B0604020202020204" pitchFamily="34" charset="0"/>
                        </a:rPr>
                        <a:t>84</a:t>
                      </a:r>
                      <a:endParaRPr lang="en-MY" sz="140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MY" sz="1400" b="0" i="0" u="none" strike="noStrike" dirty="0" smtClean="0">
                        <a:solidFill>
                          <a:srgbClr val="000000"/>
                        </a:solidFill>
                        <a:latin typeface="Arial" panose="020B0604020202020204" pitchFamily="34" charset="0"/>
                        <a:cs typeface="Arial" panose="020B0604020202020204" pitchFamily="34" charset="0"/>
                      </a:endParaRPr>
                    </a:p>
                    <a:p>
                      <a:pPr>
                        <a:defRPr/>
                      </a:pPr>
                      <a:r>
                        <a:rPr lang="en-US" sz="1400" b="0" dirty="0" smtClean="0">
                          <a:solidFill>
                            <a:schemeClr val="tx1"/>
                          </a:solidFill>
                          <a:latin typeface="Arial" pitchFamily="34" charset="0"/>
                          <a:cs typeface="Arial" pitchFamily="34" charset="0"/>
                        </a:rPr>
                        <a:t>Construction demand on 8 major materials and workers in 7 trades to be published online annually beginning 2017</a:t>
                      </a:r>
                      <a:endParaRPr lang="en-MY" sz="1400" b="0" dirty="0" smtClean="0">
                        <a:solidFill>
                          <a:schemeClr val="tx1"/>
                        </a:solidFill>
                        <a:latin typeface="Arial" panose="020B0604020202020204" pitchFamily="34" charset="0"/>
                        <a:cs typeface="Arial" panose="020B0604020202020204" pitchFamily="34" charset="0"/>
                      </a:endParaRPr>
                    </a:p>
                    <a:p>
                      <a:pPr algn="l" fontAlgn="t"/>
                      <a:endParaRPr lang="en-MY" sz="1400" b="0" i="0" u="none" strike="noStrike" dirty="0">
                        <a:solidFill>
                          <a:srgbClr val="000000"/>
                        </a:solidFill>
                        <a:latin typeface="Arial" panose="020B0604020202020204" pitchFamily="34" charset="0"/>
                        <a:cs typeface="Arial" panose="020B0604020202020204" pitchFamily="34" charset="0"/>
                      </a:endParaRPr>
                    </a:p>
                  </a:txBody>
                  <a:tcPr marL="6429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MY"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Manual and system for  projection of construction demand (</a:t>
                      </a:r>
                      <a:r>
                        <a:rPr lang="en-US" sz="1400" b="0" i="0" u="none" strike="noStrike" dirty="0" err="1" smtClean="0">
                          <a:solidFill>
                            <a:srgbClr val="000000"/>
                          </a:solidFill>
                          <a:latin typeface="Arial" panose="020B0604020202020204" pitchFamily="34" charset="0"/>
                          <a:cs typeface="Arial" panose="020B0604020202020204" pitchFamily="34" charset="0"/>
                        </a:rPr>
                        <a:t>myPROJEXIS</a:t>
                      </a:r>
                      <a:r>
                        <a:rPr lang="en-US" sz="1400" b="0" i="0" u="none" strike="noStrike" dirty="0" smtClean="0">
                          <a:solidFill>
                            <a:srgbClr val="000000"/>
                          </a:solidFill>
                          <a:latin typeface="Arial" panose="020B0604020202020204" pitchFamily="34" charset="0"/>
                          <a:cs typeface="Arial" panose="020B0604020202020204" pitchFamily="34" charset="0"/>
                        </a:rPr>
                        <a:t>) completed in March 2016.</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Projection on major materials demanded  published online in December 2016.</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Writer to </a:t>
                      </a:r>
                      <a:r>
                        <a:rPr lang="en-US" sz="1400" b="0" i="0" u="none" strike="noStrike" dirty="0" err="1" smtClean="0">
                          <a:solidFill>
                            <a:srgbClr val="000000"/>
                          </a:solidFill>
                          <a:latin typeface="Arial" panose="020B0604020202020204" pitchFamily="34" charset="0"/>
                          <a:cs typeface="Arial" panose="020B0604020202020204" pitchFamily="34" charset="0"/>
                        </a:rPr>
                        <a:t>analyse</a:t>
                      </a:r>
                      <a:r>
                        <a:rPr lang="en-US" sz="1400" b="0" i="0" u="none" strike="noStrike" dirty="0" smtClean="0">
                          <a:solidFill>
                            <a:srgbClr val="000000"/>
                          </a:solidFill>
                          <a:latin typeface="Arial" panose="020B0604020202020204" pitchFamily="34" charset="0"/>
                          <a:cs typeface="Arial" panose="020B0604020202020204" pitchFamily="34" charset="0"/>
                        </a:rPr>
                        <a:t> on material and worker demand appointed on 8 March 2017. </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2nd draft analysis of materials and workers demand  for 2016 and 2017 completed on 20 September 2017. </a:t>
                      </a:r>
                      <a:endParaRPr lang="en-MY" sz="140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12"/>
          </p:nvPr>
        </p:nvSpPr>
        <p:spPr>
          <a:xfrm>
            <a:off x="9292990" y="6356350"/>
            <a:ext cx="2743200" cy="365125"/>
          </a:xfrm>
        </p:spPr>
        <p:txBody>
          <a:bodyPr/>
          <a:lstStyle/>
          <a:p>
            <a:fld id="{C771C488-A391-419D-860C-B5FD32218363}" type="slidenum">
              <a:rPr lang="en-US" sz="1600" smtClean="0"/>
              <a:t>10</a:t>
            </a:fld>
            <a:endParaRPr lang="en-US" sz="1600" dirty="0"/>
          </a:p>
        </p:txBody>
      </p:sp>
    </p:spTree>
    <p:extLst>
      <p:ext uri="{BB962C8B-B14F-4D97-AF65-F5344CB8AC3E}">
        <p14:creationId xmlns:p14="http://schemas.microsoft.com/office/powerpoint/2010/main" val="201231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821315675"/>
              </p:ext>
            </p:extLst>
          </p:nvPr>
        </p:nvGraphicFramePr>
        <p:xfrm>
          <a:off x="368490" y="422698"/>
          <a:ext cx="10218266" cy="1541145"/>
        </p:xfrm>
        <a:graphic>
          <a:graphicData uri="http://schemas.openxmlformats.org/drawingml/2006/table">
            <a:tbl>
              <a:tblPr/>
              <a:tblGrid>
                <a:gridCol w="2042219">
                  <a:extLst>
                    <a:ext uri="{9D8B030D-6E8A-4147-A177-3AD203B41FA5}">
                      <a16:colId xmlns:a16="http://schemas.microsoft.com/office/drawing/2014/main" val="20000"/>
                    </a:ext>
                  </a:extLst>
                </a:gridCol>
                <a:gridCol w="225243">
                  <a:extLst>
                    <a:ext uri="{9D8B030D-6E8A-4147-A177-3AD203B41FA5}">
                      <a16:colId xmlns:a16="http://schemas.microsoft.com/office/drawing/2014/main" val="20001"/>
                    </a:ext>
                  </a:extLst>
                </a:gridCol>
                <a:gridCol w="300326">
                  <a:extLst>
                    <a:ext uri="{9D8B030D-6E8A-4147-A177-3AD203B41FA5}">
                      <a16:colId xmlns:a16="http://schemas.microsoft.com/office/drawing/2014/main" val="20002"/>
                    </a:ext>
                  </a:extLst>
                </a:gridCol>
                <a:gridCol w="7650478">
                  <a:extLst>
                    <a:ext uri="{9D8B030D-6E8A-4147-A177-3AD203B41FA5}">
                      <a16:colId xmlns:a16="http://schemas.microsoft.com/office/drawing/2014/main" val="20003"/>
                    </a:ext>
                  </a:extLst>
                </a:gridCol>
              </a:tblGrid>
              <a:tr h="190500">
                <a:tc>
                  <a:txBody>
                    <a:bodyPr/>
                    <a:lstStyle/>
                    <a:p>
                      <a:pPr algn="l" fontAlgn="b"/>
                      <a:r>
                        <a:rPr lang="en-MY" sz="1400" b="1" i="0" u="none" strike="noStrike" dirty="0">
                          <a:solidFill>
                            <a:srgbClr val="000000"/>
                          </a:solidFill>
                          <a:latin typeface="Arial" panose="020B0604020202020204" pitchFamily="34" charset="0"/>
                          <a:cs typeface="Arial" panose="020B0604020202020204" pitchFamily="34" charset="0"/>
                        </a:rPr>
                        <a:t>THRUST</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Productivity</a:t>
                      </a:r>
                    </a:p>
                  </a:txBody>
                  <a:tcPr marL="7144" marR="7144" marT="9525" marB="0" anchor="b">
                    <a:lnL>
                      <a:noFill/>
                    </a:lnL>
                    <a:lnR>
                      <a:noFill/>
                    </a:lnR>
                    <a:lnT>
                      <a:noFill/>
                    </a:lnT>
                    <a:lnB>
                      <a:noFill/>
                    </a:lnB>
                  </a:tcPr>
                </a:tc>
                <a:extLst>
                  <a:ext uri="{0D108BD9-81ED-4DB2-BD59-A6C34878D82A}">
                    <a16:rowId xmlns:a16="http://schemas.microsoft.com/office/drawing/2014/main" val="10000"/>
                  </a:ext>
                </a:extLst>
              </a:tr>
              <a:tr h="419100">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INITIATIVE </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anose="020B0604020202020204" pitchFamily="34" charset="0"/>
                          <a:cs typeface="Arial" panose="020B0604020202020204" pitchFamily="34" charset="0"/>
                        </a:rPr>
                        <a:t>P5 - Enhance availability of strategic information via National Construction Industry Information Centre [NCIIC]</a:t>
                      </a:r>
                    </a:p>
                  </a:txBody>
                  <a:tcPr marL="7144" marR="7144" marT="9525" marB="0">
                    <a:lnL>
                      <a:noFill/>
                    </a:lnL>
                    <a:lnR>
                      <a:noFill/>
                    </a:lnR>
                    <a:lnT>
                      <a:noFill/>
                    </a:lnT>
                    <a:lnB>
                      <a:noFill/>
                    </a:lnB>
                  </a:tcPr>
                </a:tc>
                <a:extLst>
                  <a:ext uri="{0D108BD9-81ED-4DB2-BD59-A6C34878D82A}">
                    <a16:rowId xmlns:a16="http://schemas.microsoft.com/office/drawing/2014/main" val="10001"/>
                  </a:ext>
                </a:extLst>
              </a:tr>
              <a:tr h="409575">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SUB-INITIATIVE </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anose="020B0604020202020204" pitchFamily="34" charset="0"/>
                          <a:cs typeface="Arial" panose="020B0604020202020204" pitchFamily="34" charset="0"/>
                        </a:rPr>
                        <a:t>P5c - Integrate construction related data into National Construction Industry Information Centre (NCIIC) </a:t>
                      </a:r>
                    </a:p>
                  </a:txBody>
                  <a:tcPr marL="7144" marR="7144" marT="9525" marB="0">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SPONSOR</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ctr"/>
                      <a:r>
                        <a:rPr lang="en-MY" sz="1400" b="1" i="0" u="none" strike="noStrike" dirty="0" err="1">
                          <a:solidFill>
                            <a:srgbClr val="000000"/>
                          </a:solidFill>
                          <a:latin typeface="Arial" panose="020B0604020202020204" pitchFamily="34" charset="0"/>
                          <a:cs typeface="Arial" panose="020B0604020202020204" pitchFamily="34" charset="0"/>
                        </a:rPr>
                        <a:t>Sr</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Sariah</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Abd</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Karib</a:t>
                      </a:r>
                      <a:endParaRPr lang="en-MY" sz="1400" b="1" i="0" u="none" strike="noStrike" dirty="0">
                        <a:solidFill>
                          <a:srgbClr val="000000"/>
                        </a:solidFill>
                        <a:latin typeface="Arial" panose="020B0604020202020204" pitchFamily="34" charset="0"/>
                        <a:cs typeface="Arial" panose="020B0604020202020204" pitchFamily="34" charset="0"/>
                      </a:endParaRPr>
                    </a:p>
                  </a:txBody>
                  <a:tcPr marL="7144" marR="7144"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OWNER</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t"/>
                      <a:r>
                        <a:rPr lang="en-MY" sz="1400" b="1" i="0" u="none" strike="noStrike" dirty="0" err="1" smtClean="0">
                          <a:solidFill>
                            <a:srgbClr val="000000"/>
                          </a:solidFill>
                          <a:latin typeface="Arial" pitchFamily="34" charset="0"/>
                          <a:cs typeface="Arial" pitchFamily="34" charset="0"/>
                        </a:rPr>
                        <a:t>Sr</a:t>
                      </a:r>
                      <a:r>
                        <a:rPr lang="en-MY" sz="1400" b="1" i="0" u="none" strike="noStrike" dirty="0" smtClean="0">
                          <a:solidFill>
                            <a:srgbClr val="000000"/>
                          </a:solidFill>
                          <a:latin typeface="Arial" pitchFamily="34" charset="0"/>
                          <a:cs typeface="Arial" pitchFamily="34" charset="0"/>
                        </a:rPr>
                        <a:t> </a:t>
                      </a:r>
                      <a:r>
                        <a:rPr lang="en-MY" sz="1400" b="1" i="0" u="none" strike="noStrike" dirty="0" err="1" smtClean="0">
                          <a:solidFill>
                            <a:srgbClr val="000000"/>
                          </a:solidFill>
                          <a:latin typeface="Arial" pitchFamily="34" charset="0"/>
                          <a:cs typeface="Arial" pitchFamily="34" charset="0"/>
                        </a:rPr>
                        <a:t>Mohd</a:t>
                      </a:r>
                      <a:r>
                        <a:rPr lang="en-MY" sz="1400" b="1" i="0" u="none" strike="noStrike" dirty="0" smtClean="0">
                          <a:solidFill>
                            <a:srgbClr val="000000"/>
                          </a:solidFill>
                          <a:latin typeface="Arial" pitchFamily="34" charset="0"/>
                          <a:cs typeface="Arial" pitchFamily="34" charset="0"/>
                        </a:rPr>
                        <a:t>.</a:t>
                      </a:r>
                      <a:r>
                        <a:rPr lang="en-MY" sz="1400" b="1" i="0" u="none" strike="noStrike" baseline="0" dirty="0" smtClean="0">
                          <a:solidFill>
                            <a:srgbClr val="000000"/>
                          </a:solidFill>
                          <a:latin typeface="Arial" pitchFamily="34" charset="0"/>
                          <a:cs typeface="Arial" pitchFamily="34" charset="0"/>
                        </a:rPr>
                        <a:t> Zaid </a:t>
                      </a:r>
                      <a:r>
                        <a:rPr lang="en-MY" sz="1400" b="1" i="0" u="none" strike="noStrike" baseline="0" dirty="0" err="1" smtClean="0">
                          <a:solidFill>
                            <a:srgbClr val="000000"/>
                          </a:solidFill>
                          <a:latin typeface="Arial" pitchFamily="34" charset="0"/>
                          <a:cs typeface="Arial" pitchFamily="34" charset="0"/>
                        </a:rPr>
                        <a:t>Zakaria</a:t>
                      </a:r>
                      <a:endParaRPr lang="en-MY" sz="1400" b="1" i="0" u="none" strike="noStrike" dirty="0" smtClean="0">
                        <a:solidFill>
                          <a:srgbClr val="000000"/>
                        </a:solidFill>
                        <a:latin typeface="Arial" pitchFamily="34" charset="0"/>
                        <a:cs typeface="Arial" pitchFamily="34" charset="0"/>
                      </a:endParaRPr>
                    </a:p>
                  </a:txBody>
                  <a:tcPr marL="7144" marR="7144" marT="9525" marB="0"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250903" name="Rectangle 4"/>
          <p:cNvSpPr>
            <a:spLocks noChangeArrowheads="1"/>
          </p:cNvSpPr>
          <p:nvPr/>
        </p:nvSpPr>
        <p:spPr bwMode="auto">
          <a:xfrm>
            <a:off x="10586756" y="122878"/>
            <a:ext cx="1305165" cy="1015663"/>
          </a:xfrm>
          <a:prstGeom prst="rect">
            <a:avLst/>
          </a:prstGeom>
          <a:noFill/>
          <a:ln w="9525">
            <a:noFill/>
            <a:miter lim="800000"/>
            <a:headEnd/>
            <a:tailEnd/>
          </a:ln>
        </p:spPr>
        <p:txBody>
          <a:bodyPr wrap="none">
            <a:spAutoFit/>
          </a:bodyPr>
          <a:lstStyle/>
          <a:p>
            <a:r>
              <a:rPr lang="en-MY" sz="6000" b="1" dirty="0"/>
              <a:t>P5c</a:t>
            </a:r>
          </a:p>
        </p:txBody>
      </p:sp>
      <p:graphicFrame>
        <p:nvGraphicFramePr>
          <p:cNvPr id="6" name="Table 5"/>
          <p:cNvGraphicFramePr>
            <a:graphicFrameLocks noGrp="1"/>
          </p:cNvGraphicFramePr>
          <p:nvPr>
            <p:extLst>
              <p:ext uri="{D42A27DB-BD31-4B8C-83A1-F6EECF244321}">
                <p14:modId xmlns:p14="http://schemas.microsoft.com/office/powerpoint/2010/main" val="823398812"/>
              </p:ext>
            </p:extLst>
          </p:nvPr>
        </p:nvGraphicFramePr>
        <p:xfrm>
          <a:off x="368490" y="2541590"/>
          <a:ext cx="11341289" cy="3216718"/>
        </p:xfrm>
        <a:graphic>
          <a:graphicData uri="http://schemas.openxmlformats.org/drawingml/2006/table">
            <a:tbl>
              <a:tblPr/>
              <a:tblGrid>
                <a:gridCol w="871899">
                  <a:extLst>
                    <a:ext uri="{9D8B030D-6E8A-4147-A177-3AD203B41FA5}">
                      <a16:colId xmlns:a16="http://schemas.microsoft.com/office/drawing/2014/main" val="20000"/>
                    </a:ext>
                  </a:extLst>
                </a:gridCol>
                <a:gridCol w="2580984">
                  <a:extLst>
                    <a:ext uri="{9D8B030D-6E8A-4147-A177-3AD203B41FA5}">
                      <a16:colId xmlns:a16="http://schemas.microsoft.com/office/drawing/2014/main" val="20001"/>
                    </a:ext>
                  </a:extLst>
                </a:gridCol>
                <a:gridCol w="7888406">
                  <a:extLst>
                    <a:ext uri="{9D8B030D-6E8A-4147-A177-3AD203B41FA5}">
                      <a16:colId xmlns:a16="http://schemas.microsoft.com/office/drawing/2014/main" val="20002"/>
                    </a:ext>
                  </a:extLst>
                </a:gridCol>
              </a:tblGrid>
              <a:tr h="433513">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No.</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Initiative KPIs</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a:solidFill>
                            <a:srgbClr val="000000"/>
                          </a:solidFill>
                          <a:latin typeface="Arial" panose="020B0604020202020204" pitchFamily="34" charset="0"/>
                          <a:cs typeface="Arial" panose="020B0604020202020204" pitchFamily="34" charset="0"/>
                        </a:rPr>
                        <a:t>Progress until December 2016</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val="10000"/>
                  </a:ext>
                </a:extLst>
              </a:tr>
              <a:tr h="980117">
                <a:tc>
                  <a:txBody>
                    <a:bodyPr/>
                    <a:lstStyle/>
                    <a:p>
                      <a:pPr algn="ctr" fontAlgn="t"/>
                      <a:endParaRPr lang="en-MY" sz="1400" b="0" i="0" u="none" strike="noStrike" dirty="0" smtClean="0">
                        <a:solidFill>
                          <a:srgbClr val="000000"/>
                        </a:solidFill>
                        <a:latin typeface="Arial" panose="020B0604020202020204" pitchFamily="34" charset="0"/>
                        <a:cs typeface="Arial" panose="020B0604020202020204" pitchFamily="34" charset="0"/>
                      </a:endParaRPr>
                    </a:p>
                    <a:p>
                      <a:pPr algn="ctr" fontAlgn="t"/>
                      <a:r>
                        <a:rPr lang="en-MY" sz="1400" b="0" i="0" u="none" strike="noStrike" dirty="0" smtClean="0">
                          <a:solidFill>
                            <a:srgbClr val="000000"/>
                          </a:solidFill>
                          <a:latin typeface="Arial" panose="020B0604020202020204" pitchFamily="34" charset="0"/>
                          <a:cs typeface="Arial" panose="020B0604020202020204" pitchFamily="34" charset="0"/>
                        </a:rPr>
                        <a:t>85</a:t>
                      </a:r>
                      <a:endParaRPr lang="en-MY" sz="140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MY" sz="1400" b="0" i="0" u="none" strike="noStrike" dirty="0" smtClean="0">
                        <a:solidFill>
                          <a:schemeClr val="tx1"/>
                        </a:solidFill>
                        <a:latin typeface="Arial" panose="020B0604020202020204" pitchFamily="34" charset="0"/>
                        <a:cs typeface="Arial" panose="020B0604020202020204" pitchFamily="34" charset="0"/>
                      </a:endParaRPr>
                    </a:p>
                    <a:p>
                      <a:pPr marL="0" marR="0" indent="0" algn="l" defTabSz="914400" rtl="0" eaLnBrk="1" fontAlgn="t" latinLnBrk="0" hangingPunct="1">
                        <a:lnSpc>
                          <a:spcPct val="100000"/>
                        </a:lnSpc>
                        <a:spcBef>
                          <a:spcPts val="0"/>
                        </a:spcBef>
                        <a:spcAft>
                          <a:spcPts val="0"/>
                        </a:spcAft>
                        <a:buClrTx/>
                        <a:buSzTx/>
                        <a:buFontTx/>
                        <a:buNone/>
                        <a:tabLst/>
                        <a:defRPr/>
                      </a:pPr>
                      <a:r>
                        <a:rPr lang="en-US" sz="1400" b="0" dirty="0" smtClean="0">
                          <a:solidFill>
                            <a:schemeClr val="tx1"/>
                          </a:solidFill>
                          <a:latin typeface="Arial" pitchFamily="34" charset="0"/>
                          <a:cs typeface="Arial" pitchFamily="34" charset="0"/>
                        </a:rPr>
                        <a:t>NCIIC portal established with minimum of 8 construction related data integrated and updated quarterly by 2018</a:t>
                      </a:r>
                    </a:p>
                    <a:p>
                      <a:pPr algn="l" fontAlgn="t"/>
                      <a:r>
                        <a:rPr lang="en-MY" sz="1400" b="0" i="0" u="none" strike="noStrike" dirty="0">
                          <a:solidFill>
                            <a:schemeClr val="tx1"/>
                          </a:solidFill>
                          <a:latin typeface="Arial" panose="020B0604020202020204" pitchFamily="34" charset="0"/>
                          <a:cs typeface="Arial" panose="020B0604020202020204" pitchFamily="34" charset="0"/>
                        </a:rPr>
                        <a:t/>
                      </a:r>
                      <a:br>
                        <a:rPr lang="en-MY" sz="1400" b="0" i="0" u="none" strike="noStrike" dirty="0">
                          <a:solidFill>
                            <a:schemeClr val="tx1"/>
                          </a:solidFill>
                          <a:latin typeface="Arial" panose="020B0604020202020204" pitchFamily="34" charset="0"/>
                          <a:cs typeface="Arial" panose="020B0604020202020204" pitchFamily="34" charset="0"/>
                        </a:rPr>
                      </a:br>
                      <a:endParaRPr lang="en-MY" sz="1400" b="0" i="0" u="none" strike="noStrike" dirty="0">
                        <a:solidFill>
                          <a:schemeClr val="tx1"/>
                        </a:solidFill>
                        <a:latin typeface="Arial" panose="020B0604020202020204" pitchFamily="34" charset="0"/>
                        <a:cs typeface="Arial" panose="020B0604020202020204" pitchFamily="34" charset="0"/>
                      </a:endParaRPr>
                    </a:p>
                  </a:txBody>
                  <a:tcPr marL="6429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MY" sz="1400" b="0" i="0" u="none" strike="noStrike" dirty="0" smtClean="0">
                          <a:solidFill>
                            <a:srgbClr val="000000"/>
                          </a:solidFill>
                          <a:latin typeface="Arial" panose="020B0604020202020204" pitchFamily="34" charset="0"/>
                          <a:cs typeface="Arial" panose="020B0604020202020204" pitchFamily="34" charset="0"/>
                        </a:rPr>
                        <a:t>   </a:t>
                      </a:r>
                    </a:p>
                    <a:p>
                      <a:pPr marL="182563" indent="0" algn="l" fontAlgn="t"/>
                      <a:r>
                        <a:rPr lang="en-US" sz="1400" b="0" i="0" u="none" strike="noStrike" dirty="0" err="1" smtClean="0">
                          <a:solidFill>
                            <a:srgbClr val="000000"/>
                          </a:solidFill>
                          <a:latin typeface="Arial" panose="020B0604020202020204" pitchFamily="34" charset="0"/>
                          <a:cs typeface="Arial" panose="020B0604020202020204" pitchFamily="34" charset="0"/>
                        </a:rPr>
                        <a:t>Zanko</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Sdn</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Bhd</a:t>
                      </a:r>
                      <a:r>
                        <a:rPr lang="en-US" sz="1400" b="0" i="0" u="none" strike="noStrike" dirty="0" smtClean="0">
                          <a:solidFill>
                            <a:srgbClr val="000000"/>
                          </a:solidFill>
                          <a:latin typeface="Arial" panose="020B0604020202020204" pitchFamily="34" charset="0"/>
                          <a:cs typeface="Arial" panose="020B0604020202020204" pitchFamily="34" charset="0"/>
                        </a:rPr>
                        <a:t>, the vendor to develop NCIIC portal  was appointed on 6 June 2017 .  </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Kick-off meeting with </a:t>
                      </a:r>
                      <a:r>
                        <a:rPr lang="en-US" sz="1400" b="0" i="0" u="none" strike="noStrike" dirty="0" err="1" smtClean="0">
                          <a:solidFill>
                            <a:srgbClr val="000000"/>
                          </a:solidFill>
                          <a:latin typeface="Arial" panose="020B0604020202020204" pitchFamily="34" charset="0"/>
                          <a:cs typeface="Arial" panose="020B0604020202020204" pitchFamily="34" charset="0"/>
                        </a:rPr>
                        <a:t>Zanko</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Sdn</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Bhd</a:t>
                      </a:r>
                      <a:r>
                        <a:rPr lang="en-US" sz="1400" b="0" i="0" u="none" strike="noStrike" dirty="0" smtClean="0">
                          <a:solidFill>
                            <a:srgbClr val="000000"/>
                          </a:solidFill>
                          <a:latin typeface="Arial" panose="020B0604020202020204" pitchFamily="34" charset="0"/>
                          <a:cs typeface="Arial" panose="020B0604020202020204" pitchFamily="34" charset="0"/>
                        </a:rPr>
                        <a:t> was held on 17 July 2017. </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182563" indent="0" algn="l" fontAlgn="t"/>
                      <a:r>
                        <a:rPr lang="en-US" sz="1400" b="0" i="0" u="none" strike="noStrike" dirty="0" smtClean="0">
                          <a:solidFill>
                            <a:srgbClr val="000000"/>
                          </a:solidFill>
                          <a:latin typeface="Arial" panose="020B0604020202020204" pitchFamily="34" charset="0"/>
                          <a:cs typeface="Arial" panose="020B0604020202020204" pitchFamily="34" charset="0"/>
                        </a:rPr>
                        <a:t>20% progress of portal development with the following achievement:</a:t>
                      </a:r>
                    </a:p>
                    <a:p>
                      <a:pPr marL="182563" indent="0" algn="l" fontAlgn="t"/>
                      <a:endParaRPr lang="en-US" sz="1400" b="0" i="0" u="none" strike="noStrike" dirty="0" smtClean="0">
                        <a:solidFill>
                          <a:srgbClr val="000000"/>
                        </a:solidFill>
                        <a:latin typeface="Arial" panose="020B0604020202020204" pitchFamily="34" charset="0"/>
                        <a:cs typeface="Arial" panose="020B0604020202020204" pitchFamily="34" charset="0"/>
                      </a:endParaRPr>
                    </a:p>
                    <a:p>
                      <a:pPr marL="582613" indent="-400050" algn="l" fontAlgn="t">
                        <a:buAutoNum type="romanLcParenR"/>
                      </a:pPr>
                      <a:r>
                        <a:rPr lang="en-US" sz="1400" b="0" i="0" u="none" strike="noStrike" dirty="0" smtClean="0">
                          <a:solidFill>
                            <a:srgbClr val="000000"/>
                          </a:solidFill>
                          <a:latin typeface="Arial" panose="020B0604020202020204" pitchFamily="34" charset="0"/>
                          <a:cs typeface="Arial" panose="020B0604020202020204" pitchFamily="34" charset="0"/>
                        </a:rPr>
                        <a:t>Proof of Concept (POC) for 2 modules (Trade </a:t>
                      </a:r>
                      <a:r>
                        <a:rPr lang="en-US" sz="1400" b="0" i="0" u="none" strike="noStrike" dirty="0" err="1" smtClean="0">
                          <a:solidFill>
                            <a:srgbClr val="000000"/>
                          </a:solidFill>
                          <a:latin typeface="Arial" panose="020B0604020202020204" pitchFamily="34" charset="0"/>
                          <a:cs typeface="Arial" panose="020B0604020202020204" pitchFamily="34" charset="0"/>
                        </a:rPr>
                        <a:t>Aggrement</a:t>
                      </a:r>
                      <a:r>
                        <a:rPr lang="en-US" sz="1400" b="0" i="0" u="none" strike="noStrike" dirty="0" smtClean="0">
                          <a:solidFill>
                            <a:srgbClr val="000000"/>
                          </a:solidFill>
                          <a:latin typeface="Arial" panose="020B0604020202020204" pitchFamily="34" charset="0"/>
                          <a:cs typeface="Arial" panose="020B0604020202020204" pitchFamily="34" charset="0"/>
                        </a:rPr>
                        <a:t> &amp; Local Construction Projects) was presented by </a:t>
                      </a:r>
                      <a:r>
                        <a:rPr lang="en-US" sz="1400" b="0" i="0" u="none" strike="noStrike" dirty="0" err="1" smtClean="0">
                          <a:solidFill>
                            <a:srgbClr val="000000"/>
                          </a:solidFill>
                          <a:latin typeface="Arial" panose="020B0604020202020204" pitchFamily="34" charset="0"/>
                          <a:cs typeface="Arial" panose="020B0604020202020204" pitchFamily="34" charset="0"/>
                        </a:rPr>
                        <a:t>Zanko</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Sdn</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Bhd</a:t>
                      </a:r>
                      <a:r>
                        <a:rPr lang="en-US" sz="1400" b="0" i="0" u="none" strike="noStrike" dirty="0" smtClean="0">
                          <a:solidFill>
                            <a:srgbClr val="000000"/>
                          </a:solidFill>
                          <a:latin typeface="Arial" panose="020B0604020202020204" pitchFamily="34" charset="0"/>
                          <a:cs typeface="Arial" panose="020B0604020202020204" pitchFamily="34" charset="0"/>
                        </a:rPr>
                        <a:t> on 13 September 2017. </a:t>
                      </a:r>
                    </a:p>
                    <a:p>
                      <a:pPr marL="582613" indent="-400050" algn="l" fontAlgn="t">
                        <a:buAutoNum type="romanLcParenR"/>
                      </a:pPr>
                      <a:r>
                        <a:rPr lang="en-US" sz="1400" b="0" i="0" u="none" strike="noStrike" dirty="0" smtClean="0">
                          <a:solidFill>
                            <a:srgbClr val="000000"/>
                          </a:solidFill>
                          <a:latin typeface="Arial" panose="020B0604020202020204" pitchFamily="34" charset="0"/>
                          <a:cs typeface="Arial" panose="020B0604020202020204" pitchFamily="34" charset="0"/>
                        </a:rPr>
                        <a:t>Draft of System Requirement Specification (SRS) was </a:t>
                      </a:r>
                      <a:r>
                        <a:rPr lang="en-US" sz="1400" b="0" i="0" u="none" strike="noStrike" dirty="0" err="1" smtClean="0">
                          <a:solidFill>
                            <a:srgbClr val="000000"/>
                          </a:solidFill>
                          <a:latin typeface="Arial" panose="020B0604020202020204" pitchFamily="34" charset="0"/>
                          <a:cs typeface="Arial" panose="020B0604020202020204" pitchFamily="34" charset="0"/>
                        </a:rPr>
                        <a:t>submited</a:t>
                      </a:r>
                      <a:r>
                        <a:rPr lang="en-US" sz="1400" b="0" i="0" u="none" strike="noStrike" dirty="0" smtClean="0">
                          <a:solidFill>
                            <a:srgbClr val="000000"/>
                          </a:solidFill>
                          <a:latin typeface="Arial" panose="020B0604020202020204" pitchFamily="34" charset="0"/>
                          <a:cs typeface="Arial" panose="020B0604020202020204" pitchFamily="34" charset="0"/>
                        </a:rPr>
                        <a:t> by </a:t>
                      </a:r>
                      <a:r>
                        <a:rPr lang="en-US" sz="1400" b="0" i="0" u="none" strike="noStrike" dirty="0" err="1" smtClean="0">
                          <a:solidFill>
                            <a:srgbClr val="000000"/>
                          </a:solidFill>
                          <a:latin typeface="Arial" panose="020B0604020202020204" pitchFamily="34" charset="0"/>
                          <a:cs typeface="Arial" panose="020B0604020202020204" pitchFamily="34" charset="0"/>
                        </a:rPr>
                        <a:t>Zanko</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Sdn</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Bhd</a:t>
                      </a:r>
                      <a:r>
                        <a:rPr lang="en-US" sz="1400" b="0" i="0" u="none" strike="noStrike" dirty="0" smtClean="0">
                          <a:solidFill>
                            <a:srgbClr val="000000"/>
                          </a:solidFill>
                          <a:latin typeface="Arial" panose="020B0604020202020204" pitchFamily="34" charset="0"/>
                          <a:cs typeface="Arial" panose="020B0604020202020204" pitchFamily="34" charset="0"/>
                        </a:rPr>
                        <a:t> on 18 September 2017.</a:t>
                      </a:r>
                    </a:p>
                    <a:p>
                      <a:pPr marL="573088" indent="-395288" algn="l" fontAlgn="t"/>
                      <a:r>
                        <a:rPr lang="en-US" sz="1400" b="0" i="0" u="none" strike="noStrike" dirty="0" smtClean="0">
                          <a:solidFill>
                            <a:srgbClr val="000000"/>
                          </a:solidFill>
                          <a:latin typeface="Arial" panose="020B0604020202020204" pitchFamily="34" charset="0"/>
                          <a:cs typeface="Arial" panose="020B0604020202020204" pitchFamily="34" charset="0"/>
                        </a:rPr>
                        <a:t>iii)     User Requirement Study (URS) framework was presented by </a:t>
                      </a:r>
                      <a:r>
                        <a:rPr lang="en-US" sz="1400" b="0" i="0" u="none" strike="noStrike" dirty="0" err="1" smtClean="0">
                          <a:solidFill>
                            <a:srgbClr val="000000"/>
                          </a:solidFill>
                          <a:latin typeface="Arial" panose="020B0604020202020204" pitchFamily="34" charset="0"/>
                          <a:cs typeface="Arial" panose="020B0604020202020204" pitchFamily="34" charset="0"/>
                        </a:rPr>
                        <a:t>Zanko</a:t>
                      </a:r>
                      <a:r>
                        <a:rPr lang="en-US" sz="1400" b="0" i="0" u="none" strike="noStrike" dirty="0" smtClean="0">
                          <a:solidFill>
                            <a:srgbClr val="000000"/>
                          </a:solidFill>
                          <a:latin typeface="Arial" panose="020B0604020202020204" pitchFamily="34" charset="0"/>
                          <a:cs typeface="Arial" panose="020B0604020202020204" pitchFamily="34" charset="0"/>
                        </a:rPr>
                        <a:t> </a:t>
                      </a:r>
                      <a:r>
                        <a:rPr lang="en-US" sz="1400" b="0" i="0" u="none" strike="noStrike" dirty="0" err="1" smtClean="0">
                          <a:solidFill>
                            <a:srgbClr val="000000"/>
                          </a:solidFill>
                          <a:latin typeface="Arial" panose="020B0604020202020204" pitchFamily="34" charset="0"/>
                          <a:cs typeface="Arial" panose="020B0604020202020204" pitchFamily="34" charset="0"/>
                        </a:rPr>
                        <a:t>Sdn</a:t>
                      </a:r>
                      <a:r>
                        <a:rPr lang="en-US" sz="1400" b="0" i="0" u="none" strike="noStrike" dirty="0" smtClean="0">
                          <a:solidFill>
                            <a:srgbClr val="000000"/>
                          </a:solidFill>
                          <a:latin typeface="Arial" panose="020B0604020202020204" pitchFamily="34" charset="0"/>
                          <a:cs typeface="Arial" panose="020B0604020202020204" pitchFamily="34" charset="0"/>
                        </a:rPr>
                        <a:t>. Bhd. on 26 September 2017.</a:t>
                      </a:r>
                      <a:endParaRPr lang="en-MY" sz="140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a:xfrm>
            <a:off x="9252047" y="6356350"/>
            <a:ext cx="2743200" cy="365125"/>
          </a:xfrm>
        </p:spPr>
        <p:txBody>
          <a:bodyPr/>
          <a:lstStyle/>
          <a:p>
            <a:fld id="{C771C488-A391-419D-860C-B5FD32218363}" type="slidenum">
              <a:rPr lang="en-US" sz="1600" smtClean="0"/>
              <a:t>11</a:t>
            </a:fld>
            <a:endParaRPr lang="en-US" sz="1600"/>
          </a:p>
        </p:txBody>
      </p:sp>
    </p:spTree>
    <p:extLst>
      <p:ext uri="{BB962C8B-B14F-4D97-AF65-F5344CB8AC3E}">
        <p14:creationId xmlns:p14="http://schemas.microsoft.com/office/powerpoint/2010/main" val="12532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09576046"/>
              </p:ext>
            </p:extLst>
          </p:nvPr>
        </p:nvGraphicFramePr>
        <p:xfrm>
          <a:off x="368490" y="381756"/>
          <a:ext cx="10003810" cy="1541145"/>
        </p:xfrm>
        <a:graphic>
          <a:graphicData uri="http://schemas.openxmlformats.org/drawingml/2006/table">
            <a:tbl>
              <a:tblPr/>
              <a:tblGrid>
                <a:gridCol w="1999358">
                  <a:extLst>
                    <a:ext uri="{9D8B030D-6E8A-4147-A177-3AD203B41FA5}">
                      <a16:colId xmlns:a16="http://schemas.microsoft.com/office/drawing/2014/main" val="20000"/>
                    </a:ext>
                  </a:extLst>
                </a:gridCol>
                <a:gridCol w="220516">
                  <a:extLst>
                    <a:ext uri="{9D8B030D-6E8A-4147-A177-3AD203B41FA5}">
                      <a16:colId xmlns:a16="http://schemas.microsoft.com/office/drawing/2014/main" val="20001"/>
                    </a:ext>
                  </a:extLst>
                </a:gridCol>
                <a:gridCol w="294023">
                  <a:extLst>
                    <a:ext uri="{9D8B030D-6E8A-4147-A177-3AD203B41FA5}">
                      <a16:colId xmlns:a16="http://schemas.microsoft.com/office/drawing/2014/main" val="20002"/>
                    </a:ext>
                  </a:extLst>
                </a:gridCol>
                <a:gridCol w="7489913">
                  <a:extLst>
                    <a:ext uri="{9D8B030D-6E8A-4147-A177-3AD203B41FA5}">
                      <a16:colId xmlns:a16="http://schemas.microsoft.com/office/drawing/2014/main" val="20003"/>
                    </a:ext>
                  </a:extLst>
                </a:gridCol>
              </a:tblGrid>
              <a:tr h="190500">
                <a:tc>
                  <a:txBody>
                    <a:bodyPr/>
                    <a:lstStyle/>
                    <a:p>
                      <a:pPr algn="l" fontAlgn="b"/>
                      <a:r>
                        <a:rPr lang="en-MY" sz="1400" b="1" i="0" u="none" strike="noStrike" dirty="0">
                          <a:solidFill>
                            <a:srgbClr val="000000"/>
                          </a:solidFill>
                          <a:latin typeface="Arial" panose="020B0604020202020204" pitchFamily="34" charset="0"/>
                          <a:cs typeface="Arial" panose="020B0604020202020204" pitchFamily="34" charset="0"/>
                        </a:rPr>
                        <a:t>THRUST</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Productivity</a:t>
                      </a:r>
                    </a:p>
                  </a:txBody>
                  <a:tcPr marL="7144" marR="7144" marT="9525" marB="0" anchor="b">
                    <a:lnL>
                      <a:noFill/>
                    </a:lnL>
                    <a:lnR>
                      <a:noFill/>
                    </a:lnR>
                    <a:lnT>
                      <a:noFill/>
                    </a:lnT>
                    <a:lnB>
                      <a:noFill/>
                    </a:lnB>
                  </a:tcPr>
                </a:tc>
                <a:extLst>
                  <a:ext uri="{0D108BD9-81ED-4DB2-BD59-A6C34878D82A}">
                    <a16:rowId xmlns:a16="http://schemas.microsoft.com/office/drawing/2014/main" val="10000"/>
                  </a:ext>
                </a:extLst>
              </a:tr>
              <a:tr h="419100">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INITIATIVE </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anose="020B0604020202020204" pitchFamily="34" charset="0"/>
                          <a:cs typeface="Arial" panose="020B0604020202020204" pitchFamily="34" charset="0"/>
                        </a:rPr>
                        <a:t>P5 - Enhance availability of strategic information via National Construction Industry Information Centre [NCIIC]</a:t>
                      </a:r>
                    </a:p>
                  </a:txBody>
                  <a:tcPr marL="7144" marR="7144" marT="9525" marB="0">
                    <a:lnL>
                      <a:noFill/>
                    </a:lnL>
                    <a:lnR>
                      <a:noFill/>
                    </a:lnR>
                    <a:lnT>
                      <a:noFill/>
                    </a:lnT>
                    <a:lnB>
                      <a:noFill/>
                    </a:lnB>
                  </a:tcPr>
                </a:tc>
                <a:extLst>
                  <a:ext uri="{0D108BD9-81ED-4DB2-BD59-A6C34878D82A}">
                    <a16:rowId xmlns:a16="http://schemas.microsoft.com/office/drawing/2014/main" val="10001"/>
                  </a:ext>
                </a:extLst>
              </a:tr>
              <a:tr h="409575">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SUB-INITIATIVE </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anose="020B0604020202020204" pitchFamily="34" charset="0"/>
                          <a:cs typeface="Arial" panose="020B0604020202020204" pitchFamily="34" charset="0"/>
                        </a:rPr>
                        <a:t>P5c - Integrate construction related data into National Construction Industry Information Centre (NCIIC) </a:t>
                      </a:r>
                    </a:p>
                  </a:txBody>
                  <a:tcPr marL="7144" marR="7144" marT="9525" marB="0">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SPONSOR</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ctr"/>
                      <a:r>
                        <a:rPr lang="en-MY" sz="1400" b="1" i="0" u="none" strike="noStrike" dirty="0" err="1">
                          <a:solidFill>
                            <a:srgbClr val="000000"/>
                          </a:solidFill>
                          <a:latin typeface="Arial" panose="020B0604020202020204" pitchFamily="34" charset="0"/>
                          <a:cs typeface="Arial" panose="020B0604020202020204" pitchFamily="34" charset="0"/>
                        </a:rPr>
                        <a:t>Sr</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Sariah</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Abd</a:t>
                      </a:r>
                      <a:r>
                        <a:rPr lang="en-MY" sz="1400" b="1" i="0" u="none" strike="noStrike" dirty="0">
                          <a:solidFill>
                            <a:srgbClr val="000000"/>
                          </a:solidFill>
                          <a:latin typeface="Arial" panose="020B0604020202020204" pitchFamily="34" charset="0"/>
                          <a:cs typeface="Arial" panose="020B0604020202020204" pitchFamily="34" charset="0"/>
                        </a:rPr>
                        <a:t> </a:t>
                      </a:r>
                      <a:r>
                        <a:rPr lang="en-MY" sz="1400" b="1" i="0" u="none" strike="noStrike" dirty="0" err="1">
                          <a:solidFill>
                            <a:srgbClr val="000000"/>
                          </a:solidFill>
                          <a:latin typeface="Arial" panose="020B0604020202020204" pitchFamily="34" charset="0"/>
                          <a:cs typeface="Arial" panose="020B0604020202020204" pitchFamily="34" charset="0"/>
                        </a:rPr>
                        <a:t>Karib</a:t>
                      </a:r>
                      <a:endParaRPr lang="en-MY" sz="1400" b="1" i="0" u="none" strike="noStrike" dirty="0">
                        <a:solidFill>
                          <a:srgbClr val="000000"/>
                        </a:solidFill>
                        <a:latin typeface="Arial" panose="020B0604020202020204" pitchFamily="34" charset="0"/>
                        <a:cs typeface="Arial" panose="020B0604020202020204" pitchFamily="34" charset="0"/>
                      </a:endParaRPr>
                    </a:p>
                  </a:txBody>
                  <a:tcPr marL="7144" marR="7144" marT="9525" marB="0" anchor="ctr">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OWNER</a:t>
                      </a:r>
                    </a:p>
                  </a:txBody>
                  <a:tcPr marL="7144" marR="7144" marT="9525" marB="0" anchor="b">
                    <a:lnL>
                      <a:noFill/>
                    </a:lnL>
                    <a:lnR>
                      <a:noFill/>
                    </a:lnR>
                    <a:lnT>
                      <a:noFill/>
                    </a:lnT>
                    <a:lnB>
                      <a:noFill/>
                    </a:lnB>
                  </a:tcPr>
                </a:tc>
                <a:tc>
                  <a:txBody>
                    <a:bodyPr/>
                    <a:lstStyle/>
                    <a:p>
                      <a:pPr algn="l" fontAlgn="b"/>
                      <a:r>
                        <a:rPr lang="en-MY" sz="1400" b="1" i="0" u="none" strike="noStrike">
                          <a:solidFill>
                            <a:srgbClr val="000000"/>
                          </a:solidFill>
                          <a:latin typeface="Arial" panose="020B0604020202020204" pitchFamily="34" charset="0"/>
                          <a:cs typeface="Arial" panose="020B0604020202020204" pitchFamily="34" charset="0"/>
                        </a:rPr>
                        <a:t>:</a:t>
                      </a:r>
                    </a:p>
                  </a:txBody>
                  <a:tcPr marL="7144" marR="7144" marT="9525" marB="0" anchor="b">
                    <a:lnL>
                      <a:noFill/>
                    </a:lnL>
                    <a:lnR>
                      <a:noFill/>
                    </a:lnR>
                    <a:lnT>
                      <a:noFill/>
                    </a:lnT>
                    <a:lnB>
                      <a:noFill/>
                    </a:lnB>
                  </a:tcPr>
                </a:tc>
                <a:tc>
                  <a:txBody>
                    <a:bodyPr/>
                    <a:lstStyle/>
                    <a:p>
                      <a:pPr algn="l" fontAlgn="b"/>
                      <a:endParaRPr lang="en-MY" sz="1400" b="1" i="0" u="none" strike="noStrike">
                        <a:solidFill>
                          <a:srgbClr val="000000"/>
                        </a:solidFill>
                        <a:latin typeface="Arial" panose="020B0604020202020204" pitchFamily="34" charset="0"/>
                        <a:cs typeface="Arial" panose="020B0604020202020204" pitchFamily="34" charset="0"/>
                      </a:endParaRPr>
                    </a:p>
                  </a:txBody>
                  <a:tcPr marL="7144" marR="7144" marT="9525" marB="0" anchor="b">
                    <a:lnL>
                      <a:noFill/>
                    </a:lnL>
                    <a:lnR>
                      <a:noFill/>
                    </a:lnR>
                    <a:lnT>
                      <a:noFill/>
                    </a:lnT>
                    <a:lnB>
                      <a:noFill/>
                    </a:lnB>
                  </a:tcPr>
                </a:tc>
                <a:tc>
                  <a:txBody>
                    <a:bodyPr/>
                    <a:lstStyle/>
                    <a:p>
                      <a:pPr algn="l" fontAlgn="t"/>
                      <a:r>
                        <a:rPr lang="en-MY" sz="1400" b="1" i="0" u="none" strike="noStrike" dirty="0" err="1" smtClean="0">
                          <a:solidFill>
                            <a:srgbClr val="000000"/>
                          </a:solidFill>
                          <a:latin typeface="Arial" pitchFamily="34" charset="0"/>
                          <a:cs typeface="Arial" pitchFamily="34" charset="0"/>
                        </a:rPr>
                        <a:t>Sr</a:t>
                      </a:r>
                      <a:r>
                        <a:rPr lang="en-MY" sz="1400" b="1" i="0" u="none" strike="noStrike" dirty="0" smtClean="0">
                          <a:solidFill>
                            <a:srgbClr val="000000"/>
                          </a:solidFill>
                          <a:latin typeface="Arial" pitchFamily="34" charset="0"/>
                          <a:cs typeface="Arial" pitchFamily="34" charset="0"/>
                        </a:rPr>
                        <a:t> </a:t>
                      </a:r>
                      <a:r>
                        <a:rPr lang="en-MY" sz="1400" b="1" i="0" u="none" strike="noStrike" dirty="0" err="1" smtClean="0">
                          <a:solidFill>
                            <a:srgbClr val="000000"/>
                          </a:solidFill>
                          <a:latin typeface="Arial" pitchFamily="34" charset="0"/>
                          <a:cs typeface="Arial" pitchFamily="34" charset="0"/>
                        </a:rPr>
                        <a:t>Mohd</a:t>
                      </a:r>
                      <a:r>
                        <a:rPr lang="en-MY" sz="1400" b="1" i="0" u="none" strike="noStrike" dirty="0" smtClean="0">
                          <a:solidFill>
                            <a:srgbClr val="000000"/>
                          </a:solidFill>
                          <a:latin typeface="Arial" pitchFamily="34" charset="0"/>
                          <a:cs typeface="Arial" pitchFamily="34" charset="0"/>
                        </a:rPr>
                        <a:t>.</a:t>
                      </a:r>
                      <a:r>
                        <a:rPr lang="en-MY" sz="1400" b="1" i="0" u="none" strike="noStrike" baseline="0" dirty="0" smtClean="0">
                          <a:solidFill>
                            <a:srgbClr val="000000"/>
                          </a:solidFill>
                          <a:latin typeface="Arial" pitchFamily="34" charset="0"/>
                          <a:cs typeface="Arial" pitchFamily="34" charset="0"/>
                        </a:rPr>
                        <a:t> Zaid </a:t>
                      </a:r>
                      <a:r>
                        <a:rPr lang="en-MY" sz="1400" b="1" i="0" u="none" strike="noStrike" baseline="0" dirty="0" err="1" smtClean="0">
                          <a:solidFill>
                            <a:srgbClr val="000000"/>
                          </a:solidFill>
                          <a:latin typeface="Arial" pitchFamily="34" charset="0"/>
                          <a:cs typeface="Arial" pitchFamily="34" charset="0"/>
                        </a:rPr>
                        <a:t>Zakaria</a:t>
                      </a:r>
                      <a:endParaRPr lang="en-MY" sz="1400" b="1" i="0" u="none" strike="noStrike" dirty="0" smtClean="0">
                        <a:solidFill>
                          <a:srgbClr val="000000"/>
                        </a:solidFill>
                        <a:latin typeface="Arial" pitchFamily="34" charset="0"/>
                        <a:cs typeface="Arial" pitchFamily="34" charset="0"/>
                      </a:endParaRPr>
                    </a:p>
                  </a:txBody>
                  <a:tcPr marL="7144" marR="7144" marT="9525" marB="0"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250903" name="Rectangle 4"/>
          <p:cNvSpPr>
            <a:spLocks noChangeArrowheads="1"/>
          </p:cNvSpPr>
          <p:nvPr/>
        </p:nvSpPr>
        <p:spPr bwMode="auto">
          <a:xfrm>
            <a:off x="10586756" y="122878"/>
            <a:ext cx="1305165" cy="1015663"/>
          </a:xfrm>
          <a:prstGeom prst="rect">
            <a:avLst/>
          </a:prstGeom>
          <a:noFill/>
          <a:ln w="9525">
            <a:noFill/>
            <a:miter lim="800000"/>
            <a:headEnd/>
            <a:tailEnd/>
          </a:ln>
        </p:spPr>
        <p:txBody>
          <a:bodyPr wrap="none">
            <a:spAutoFit/>
          </a:bodyPr>
          <a:lstStyle/>
          <a:p>
            <a:r>
              <a:rPr lang="en-MY" sz="6000" b="1" dirty="0"/>
              <a:t>P5c</a:t>
            </a:r>
          </a:p>
        </p:txBody>
      </p:sp>
      <p:graphicFrame>
        <p:nvGraphicFramePr>
          <p:cNvPr id="6" name="Table 5"/>
          <p:cNvGraphicFramePr>
            <a:graphicFrameLocks noGrp="1"/>
          </p:cNvGraphicFramePr>
          <p:nvPr>
            <p:extLst>
              <p:ext uri="{D42A27DB-BD31-4B8C-83A1-F6EECF244321}">
                <p14:modId xmlns:p14="http://schemas.microsoft.com/office/powerpoint/2010/main" val="34739309"/>
              </p:ext>
            </p:extLst>
          </p:nvPr>
        </p:nvGraphicFramePr>
        <p:xfrm>
          <a:off x="368490" y="2036614"/>
          <a:ext cx="11523432" cy="4824538"/>
        </p:xfrm>
        <a:graphic>
          <a:graphicData uri="http://schemas.openxmlformats.org/drawingml/2006/table">
            <a:tbl>
              <a:tblPr/>
              <a:tblGrid>
                <a:gridCol w="885902">
                  <a:extLst>
                    <a:ext uri="{9D8B030D-6E8A-4147-A177-3AD203B41FA5}">
                      <a16:colId xmlns:a16="http://schemas.microsoft.com/office/drawing/2014/main" val="20000"/>
                    </a:ext>
                  </a:extLst>
                </a:gridCol>
                <a:gridCol w="2553333">
                  <a:extLst>
                    <a:ext uri="{9D8B030D-6E8A-4147-A177-3AD203B41FA5}">
                      <a16:colId xmlns:a16="http://schemas.microsoft.com/office/drawing/2014/main" val="20001"/>
                    </a:ext>
                  </a:extLst>
                </a:gridCol>
                <a:gridCol w="8084197">
                  <a:extLst>
                    <a:ext uri="{9D8B030D-6E8A-4147-A177-3AD203B41FA5}">
                      <a16:colId xmlns:a16="http://schemas.microsoft.com/office/drawing/2014/main" val="20002"/>
                    </a:ext>
                  </a:extLst>
                </a:gridCol>
              </a:tblGrid>
              <a:tr h="433513">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No.</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Initiative KPIs</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a:solidFill>
                            <a:srgbClr val="000000"/>
                          </a:solidFill>
                          <a:latin typeface="Arial" panose="020B0604020202020204" pitchFamily="34" charset="0"/>
                          <a:cs typeface="Arial" panose="020B0604020202020204" pitchFamily="34" charset="0"/>
                        </a:rPr>
                        <a:t>Progress until December 2016</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val="10000"/>
                  </a:ext>
                </a:extLst>
              </a:tr>
              <a:tr h="801057">
                <a:tc>
                  <a:txBody>
                    <a:bodyPr/>
                    <a:lstStyle/>
                    <a:p>
                      <a:pPr algn="ctr" fontAlgn="t"/>
                      <a:r>
                        <a:rPr lang="en-MY" sz="1250" b="0" i="0" u="none" strike="noStrike" dirty="0" smtClean="0">
                          <a:solidFill>
                            <a:srgbClr val="000000"/>
                          </a:solidFill>
                          <a:latin typeface="Arial" panose="020B0604020202020204" pitchFamily="34" charset="0"/>
                          <a:cs typeface="Arial" panose="020B0604020202020204" pitchFamily="34" charset="0"/>
                        </a:rPr>
                        <a:t>86</a:t>
                      </a:r>
                      <a:endParaRPr lang="en-MY" sz="125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50" b="0" dirty="0" smtClean="0">
                          <a:solidFill>
                            <a:schemeClr val="tx1"/>
                          </a:solidFill>
                          <a:latin typeface="Arial" pitchFamily="34" charset="0"/>
                          <a:cs typeface="Arial" pitchFamily="34" charset="0"/>
                        </a:rPr>
                        <a:t>Construction industry appraisal (Construction Industry Review &amp; Prospect) published annually beginning 2016</a:t>
                      </a:r>
                    </a:p>
                    <a:p>
                      <a:pPr algn="l" fontAlgn="t"/>
                      <a:r>
                        <a:rPr lang="en-MY" sz="1250" b="0" i="0" u="none" strike="noStrike" dirty="0">
                          <a:solidFill>
                            <a:schemeClr val="tx1"/>
                          </a:solidFill>
                          <a:latin typeface="Arial" panose="020B0604020202020204" pitchFamily="34" charset="0"/>
                          <a:cs typeface="Arial" panose="020B0604020202020204" pitchFamily="34" charset="0"/>
                        </a:rPr>
                        <a:t/>
                      </a:r>
                      <a:br>
                        <a:rPr lang="en-MY" sz="1250" b="0" i="0" u="none" strike="noStrike" dirty="0">
                          <a:solidFill>
                            <a:schemeClr val="tx1"/>
                          </a:solidFill>
                          <a:latin typeface="Arial" panose="020B0604020202020204" pitchFamily="34" charset="0"/>
                          <a:cs typeface="Arial" panose="020B0604020202020204" pitchFamily="34" charset="0"/>
                        </a:rPr>
                      </a:br>
                      <a:endParaRPr lang="en-MY" sz="1250" b="0" i="0" u="none" strike="noStrike" dirty="0">
                        <a:solidFill>
                          <a:schemeClr val="tx1"/>
                        </a:solidFill>
                        <a:latin typeface="Arial" panose="020B0604020202020204" pitchFamily="34" charset="0"/>
                        <a:cs typeface="Arial" panose="020B0604020202020204" pitchFamily="34" charset="0"/>
                      </a:endParaRPr>
                    </a:p>
                  </a:txBody>
                  <a:tcPr marL="6429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tabLst>
                          <a:tab pos="177800" algn="l"/>
                        </a:tabLst>
                      </a:pPr>
                      <a:r>
                        <a:rPr lang="en-US" sz="1250" b="0" i="0" u="none" strike="noStrike" dirty="0" smtClean="0">
                          <a:solidFill>
                            <a:srgbClr val="000000"/>
                          </a:solidFill>
                          <a:latin typeface="Arial" panose="020B0604020202020204" pitchFamily="34" charset="0"/>
                          <a:cs typeface="Arial" panose="020B0604020202020204" pitchFamily="34" charset="0"/>
                        </a:rPr>
                        <a:t>Construction Industry Review and Prospects 2015/2016 covering construction projects, contractors, </a:t>
                      </a:r>
                      <a:r>
                        <a:rPr lang="en-US" sz="1250" b="0" i="0" u="none" strike="noStrike" dirty="0" err="1" smtClean="0">
                          <a:solidFill>
                            <a:srgbClr val="000000"/>
                          </a:solidFill>
                          <a:latin typeface="Arial" panose="020B0604020202020204" pitchFamily="34" charset="0"/>
                          <a:cs typeface="Arial" panose="020B0604020202020204" pitchFamily="34" charset="0"/>
                        </a:rPr>
                        <a:t>personnels</a:t>
                      </a:r>
                      <a:r>
                        <a:rPr lang="en-US" sz="1250" b="0" i="0" u="none" strike="noStrike" dirty="0" smtClean="0">
                          <a:solidFill>
                            <a:srgbClr val="000000"/>
                          </a:solidFill>
                          <a:latin typeface="Arial" panose="020B0604020202020204" pitchFamily="34" charset="0"/>
                          <a:cs typeface="Arial" panose="020B0604020202020204" pitchFamily="34" charset="0"/>
                        </a:rPr>
                        <a:t>, prices, wages, rental rates, prospects and liberalization of construction services was published online in 2016.</a:t>
                      </a:r>
                    </a:p>
                    <a:p>
                      <a:pPr marL="182563" indent="0" algn="l" fontAlgn="t">
                        <a:tabLst>
                          <a:tab pos="176213" algn="l"/>
                        </a:tabLst>
                      </a:pPr>
                      <a:endParaRPr lang="en-US" sz="1250" b="0" i="0" u="none" strike="noStrike" dirty="0" smtClean="0">
                        <a:solidFill>
                          <a:srgbClr val="000000"/>
                        </a:solidFill>
                        <a:latin typeface="Arial" panose="020B0604020202020204" pitchFamily="34" charset="0"/>
                        <a:cs typeface="Arial" panose="020B0604020202020204" pitchFamily="34" charset="0"/>
                      </a:endParaRPr>
                    </a:p>
                    <a:p>
                      <a:pPr marL="0" indent="0" algn="l" fontAlgn="t">
                        <a:tabLst>
                          <a:tab pos="0" algn="l"/>
                        </a:tabLst>
                      </a:pPr>
                      <a:r>
                        <a:rPr lang="en-US" sz="1250" b="0" i="0" u="none" strike="noStrike" dirty="0" smtClean="0">
                          <a:solidFill>
                            <a:srgbClr val="000000"/>
                          </a:solidFill>
                          <a:latin typeface="Arial" panose="020B0604020202020204" pitchFamily="34" charset="0"/>
                          <a:cs typeface="Arial" panose="020B0604020202020204" pitchFamily="34" charset="0"/>
                        </a:rPr>
                        <a:t>Content structure of the Construction Industry Review and Prospects 2016/2017 (CIRP) was approved as follows: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1: Malaysia Economy at a Glance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2: Projects, Contractors, Personnel, Consultants and Materials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3: Prices, Wages and Hire Rates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4: Construction Industry Prospect 2017/ 2018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5: Competency Development in the Malaysian Construction Industry </a:t>
                      </a:r>
                    </a:p>
                    <a:p>
                      <a:pPr marL="182563" indent="0" algn="l" fontAlgn="t">
                        <a:tabLst>
                          <a:tab pos="176213" algn="l"/>
                        </a:tabLst>
                      </a:pPr>
                      <a:endParaRPr lang="en-US" sz="1250" b="0" i="0" u="none" strike="noStrike" dirty="0" smtClean="0">
                        <a:solidFill>
                          <a:srgbClr val="000000"/>
                        </a:solidFill>
                        <a:latin typeface="Arial" panose="020B0604020202020204" pitchFamily="34" charset="0"/>
                        <a:cs typeface="Arial" panose="020B0604020202020204" pitchFamily="34" charset="0"/>
                      </a:endParaRPr>
                    </a:p>
                    <a:p>
                      <a:pPr marL="0" indent="0" algn="l" fontAlgn="t">
                        <a:tabLst>
                          <a:tab pos="0" algn="l"/>
                        </a:tabLst>
                      </a:pPr>
                      <a:r>
                        <a:rPr lang="en-US" sz="1250" b="0" i="0" u="none" strike="noStrike" dirty="0" smtClean="0">
                          <a:solidFill>
                            <a:srgbClr val="000000"/>
                          </a:solidFill>
                          <a:latin typeface="Arial" panose="020B0604020202020204" pitchFamily="34" charset="0"/>
                          <a:cs typeface="Arial" panose="020B0604020202020204" pitchFamily="34" charset="0"/>
                        </a:rPr>
                        <a:t>Writer for Chapter 4 and 5 was appointed on 25 May 2017.</a:t>
                      </a:r>
                    </a:p>
                    <a:p>
                      <a:pPr marL="182563" indent="0" algn="l" fontAlgn="t">
                        <a:tabLst>
                          <a:tab pos="176213" algn="l"/>
                        </a:tabLst>
                      </a:pPr>
                      <a:endParaRPr lang="en-US" sz="1250" b="0" i="0" u="none" strike="noStrike" dirty="0" smtClean="0">
                        <a:solidFill>
                          <a:srgbClr val="000000"/>
                        </a:solidFill>
                        <a:latin typeface="Arial" panose="020B0604020202020204" pitchFamily="34" charset="0"/>
                        <a:cs typeface="Arial" panose="020B0604020202020204" pitchFamily="34" charset="0"/>
                      </a:endParaRPr>
                    </a:p>
                    <a:p>
                      <a:pPr marL="0" indent="0" algn="l" fontAlgn="t">
                        <a:tabLst>
                          <a:tab pos="0" algn="l"/>
                        </a:tabLst>
                      </a:pPr>
                      <a:r>
                        <a:rPr lang="en-US" sz="1250" b="0" i="0" u="none" strike="noStrike" dirty="0" smtClean="0">
                          <a:solidFill>
                            <a:srgbClr val="000000"/>
                          </a:solidFill>
                          <a:latin typeface="Arial" panose="020B0604020202020204" pitchFamily="34" charset="0"/>
                          <a:cs typeface="Arial" panose="020B0604020202020204" pitchFamily="34" charset="0"/>
                        </a:rPr>
                        <a:t>Draft of 5 chapters was completed on following dates: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7 June 2017:</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1: Projects, Contractors, Personnel, Consultants and Materials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3: Prices, Wages and Hire Rates</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5: Competency Development in the</a:t>
                      </a:r>
                      <a:r>
                        <a:rPr lang="en-US" sz="1250" b="0" i="0" u="none" strike="noStrike" baseline="0" dirty="0" smtClean="0">
                          <a:solidFill>
                            <a:srgbClr val="000000"/>
                          </a:solidFill>
                          <a:latin typeface="Arial" panose="020B0604020202020204" pitchFamily="34" charset="0"/>
                          <a:cs typeface="Arial" panose="020B0604020202020204" pitchFamily="34" charset="0"/>
                        </a:rPr>
                        <a:t> </a:t>
                      </a:r>
                      <a:r>
                        <a:rPr lang="en-US" sz="1250" b="0" i="0" u="none" strike="noStrike" dirty="0" smtClean="0">
                          <a:solidFill>
                            <a:srgbClr val="000000"/>
                          </a:solidFill>
                          <a:latin typeface="Arial" panose="020B0604020202020204" pitchFamily="34" charset="0"/>
                          <a:cs typeface="Arial" panose="020B0604020202020204" pitchFamily="34" charset="0"/>
                        </a:rPr>
                        <a:t>Malaysian Construction Industry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11 September 2017:</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4: Construction Industry Prospect 2017/ 2018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28 September 2017:</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Chapter 2: Projects, Contractors, Personnel, Consultants and Materials  </a:t>
                      </a:r>
                    </a:p>
                    <a:p>
                      <a:pPr marL="182563" indent="0" algn="l" fontAlgn="t">
                        <a:tabLst>
                          <a:tab pos="176213" algn="l"/>
                        </a:tabLst>
                      </a:pPr>
                      <a:r>
                        <a:rPr lang="en-US" sz="1250" b="0" i="0" u="none" strike="noStrike" dirty="0" smtClean="0">
                          <a:solidFill>
                            <a:srgbClr val="000000"/>
                          </a:solidFill>
                          <a:latin typeface="Arial" panose="020B0604020202020204" pitchFamily="34" charset="0"/>
                          <a:cs typeface="Arial" panose="020B0604020202020204" pitchFamily="34" charset="0"/>
                        </a:rPr>
                        <a:t>     </a:t>
                      </a:r>
                    </a:p>
                    <a:p>
                      <a:pPr marL="0" indent="0" algn="l" fontAlgn="t">
                        <a:tabLst>
                          <a:tab pos="0" algn="l"/>
                        </a:tabLst>
                      </a:pPr>
                      <a:r>
                        <a:rPr lang="en-US" sz="1250" b="0" i="0" u="none" strike="noStrike" dirty="0" smtClean="0">
                          <a:solidFill>
                            <a:srgbClr val="000000"/>
                          </a:solidFill>
                          <a:latin typeface="Arial" panose="020B0604020202020204" pitchFamily="34" charset="0"/>
                          <a:cs typeface="Arial" panose="020B0604020202020204" pitchFamily="34" charset="0"/>
                        </a:rPr>
                        <a:t>Translation for Chapter 4 will commence starting on 12 September 2017. </a:t>
                      </a:r>
                      <a:endParaRPr lang="en-MY" sz="125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 name="Slide Number Placeholder 1"/>
          <p:cNvSpPr>
            <a:spLocks noGrp="1"/>
          </p:cNvSpPr>
          <p:nvPr>
            <p:ph type="sldNum" sz="quarter" idx="12"/>
          </p:nvPr>
        </p:nvSpPr>
        <p:spPr>
          <a:xfrm>
            <a:off x="9279341" y="6356350"/>
            <a:ext cx="2743200" cy="365125"/>
          </a:xfrm>
        </p:spPr>
        <p:txBody>
          <a:bodyPr/>
          <a:lstStyle/>
          <a:p>
            <a:fld id="{C771C488-A391-419D-860C-B5FD32218363}" type="slidenum">
              <a:rPr lang="en-US" sz="1600" smtClean="0"/>
              <a:t>12</a:t>
            </a:fld>
            <a:endParaRPr lang="en-US" sz="1600" dirty="0"/>
          </a:p>
        </p:txBody>
      </p:sp>
    </p:spTree>
    <p:extLst>
      <p:ext uri="{BB962C8B-B14F-4D97-AF65-F5344CB8AC3E}">
        <p14:creationId xmlns:p14="http://schemas.microsoft.com/office/powerpoint/2010/main" val="2468720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0"/>
          <p:cNvGrpSpPr>
            <a:grpSpLocks/>
          </p:cNvGrpSpPr>
          <p:nvPr/>
        </p:nvGrpSpPr>
        <p:grpSpPr bwMode="auto">
          <a:xfrm>
            <a:off x="2546747" y="1490663"/>
            <a:ext cx="9449635" cy="2933483"/>
            <a:chOff x="2743200" y="1187532"/>
            <a:chExt cx="7116281" cy="2933543"/>
          </a:xfrm>
        </p:grpSpPr>
        <p:grpSp>
          <p:nvGrpSpPr>
            <p:cNvPr id="3" name="Group 141"/>
            <p:cNvGrpSpPr>
              <a:grpSpLocks/>
            </p:cNvGrpSpPr>
            <p:nvPr/>
          </p:nvGrpSpPr>
          <p:grpSpPr bwMode="auto">
            <a:xfrm>
              <a:off x="2743200" y="1187532"/>
              <a:ext cx="7116281" cy="266977"/>
              <a:chOff x="2743200" y="1187532"/>
              <a:chExt cx="7116281" cy="266977"/>
            </a:xfrm>
          </p:grpSpPr>
          <p:sp>
            <p:nvSpPr>
              <p:cNvPr id="15" name="Pentagon 14"/>
              <p:cNvSpPr/>
              <p:nvPr/>
            </p:nvSpPr>
            <p:spPr>
              <a:xfrm>
                <a:off x="2743200" y="1187532"/>
                <a:ext cx="7116281" cy="265117"/>
              </a:xfrm>
              <a:prstGeom prst="homePlate">
                <a:avLst/>
              </a:prstGeom>
              <a:solidFill>
                <a:srgbClr val="606C73">
                  <a:alpha val="21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247855" name="TextBox 15"/>
              <p:cNvSpPr txBox="1">
                <a:spLocks noChangeArrowheads="1"/>
              </p:cNvSpPr>
              <p:nvPr/>
            </p:nvSpPr>
            <p:spPr bwMode="auto">
              <a:xfrm>
                <a:off x="7297417" y="1224317"/>
                <a:ext cx="461963" cy="221023"/>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2019</a:t>
                </a:r>
              </a:p>
            </p:txBody>
          </p:sp>
          <p:sp>
            <p:nvSpPr>
              <p:cNvPr id="17" name="Diamond 16"/>
              <p:cNvSpPr/>
              <p:nvPr/>
            </p:nvSpPr>
            <p:spPr>
              <a:xfrm>
                <a:off x="7082365" y="1203407"/>
                <a:ext cx="215410" cy="225429"/>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18" name="Diamond 17"/>
              <p:cNvSpPr/>
              <p:nvPr/>
            </p:nvSpPr>
            <p:spPr>
              <a:xfrm>
                <a:off x="2930233" y="1206582"/>
                <a:ext cx="215411" cy="225429"/>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247858" name="TextBox 18"/>
              <p:cNvSpPr txBox="1">
                <a:spLocks noChangeArrowheads="1"/>
              </p:cNvSpPr>
              <p:nvPr/>
            </p:nvSpPr>
            <p:spPr bwMode="auto">
              <a:xfrm>
                <a:off x="3145646" y="1224317"/>
                <a:ext cx="461963" cy="221022"/>
              </a:xfrm>
              <a:prstGeom prst="rect">
                <a:avLst/>
              </a:prstGeom>
              <a:noFill/>
              <a:ln w="9525">
                <a:noFill/>
                <a:miter lim="800000"/>
                <a:headEnd/>
                <a:tailEnd/>
              </a:ln>
            </p:spPr>
            <p:txBody>
              <a:bodyPr lIns="18000" tIns="18000" rIns="18000" bIns="18000">
                <a:spAutoFit/>
              </a:bodyPr>
              <a:lstStyle/>
              <a:p>
                <a:pPr algn="ctr"/>
                <a:r>
                  <a:rPr lang="en-US" sz="1200" dirty="0">
                    <a:latin typeface="Arial" panose="020B0604020202020204" pitchFamily="34" charset="0"/>
                    <a:cs typeface="Arial" panose="020B0604020202020204" pitchFamily="34" charset="0"/>
                  </a:rPr>
                  <a:t>2016</a:t>
                </a:r>
              </a:p>
            </p:txBody>
          </p:sp>
          <p:sp>
            <p:nvSpPr>
              <p:cNvPr id="20" name="Diamond 19"/>
              <p:cNvSpPr/>
              <p:nvPr/>
            </p:nvSpPr>
            <p:spPr>
              <a:xfrm>
                <a:off x="5698320" y="1206582"/>
                <a:ext cx="215411" cy="225429"/>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247860" name="TextBox 20"/>
              <p:cNvSpPr txBox="1">
                <a:spLocks noChangeArrowheads="1"/>
              </p:cNvSpPr>
              <p:nvPr/>
            </p:nvSpPr>
            <p:spPr bwMode="auto">
              <a:xfrm>
                <a:off x="5913198" y="1224317"/>
                <a:ext cx="461963" cy="221023"/>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2018</a:t>
                </a:r>
              </a:p>
            </p:txBody>
          </p:sp>
          <p:sp>
            <p:nvSpPr>
              <p:cNvPr id="22" name="Diamond 21"/>
              <p:cNvSpPr/>
              <p:nvPr/>
            </p:nvSpPr>
            <p:spPr>
              <a:xfrm>
                <a:off x="8358058" y="1206582"/>
                <a:ext cx="215411" cy="225429"/>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247862" name="TextBox 22"/>
              <p:cNvSpPr txBox="1">
                <a:spLocks noChangeArrowheads="1"/>
              </p:cNvSpPr>
              <p:nvPr/>
            </p:nvSpPr>
            <p:spPr bwMode="auto">
              <a:xfrm>
                <a:off x="8573876" y="1224317"/>
                <a:ext cx="461963" cy="221023"/>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2020</a:t>
                </a:r>
              </a:p>
            </p:txBody>
          </p:sp>
          <p:sp>
            <p:nvSpPr>
              <p:cNvPr id="24" name="Diamond 23"/>
              <p:cNvSpPr/>
              <p:nvPr/>
            </p:nvSpPr>
            <p:spPr>
              <a:xfrm>
                <a:off x="4365872" y="1216108"/>
                <a:ext cx="215410" cy="225429"/>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600" dirty="0">
                  <a:solidFill>
                    <a:srgbClr val="000000"/>
                  </a:solidFill>
                  <a:latin typeface="Arial" panose="020B0604020202020204" pitchFamily="34" charset="0"/>
                  <a:cs typeface="Arial" panose="020B0604020202020204" pitchFamily="34" charset="0"/>
                </a:endParaRPr>
              </a:p>
            </p:txBody>
          </p:sp>
          <p:sp>
            <p:nvSpPr>
              <p:cNvPr id="247864" name="TextBox 24"/>
              <p:cNvSpPr txBox="1">
                <a:spLocks noChangeArrowheads="1"/>
              </p:cNvSpPr>
              <p:nvPr/>
            </p:nvSpPr>
            <p:spPr bwMode="auto">
              <a:xfrm>
                <a:off x="4580884" y="1233487"/>
                <a:ext cx="461963" cy="221022"/>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2017</a:t>
                </a:r>
              </a:p>
            </p:txBody>
          </p:sp>
        </p:grpSp>
        <p:sp>
          <p:nvSpPr>
            <p:cNvPr id="10" name="Rectangle 9"/>
            <p:cNvSpPr/>
            <p:nvPr/>
          </p:nvSpPr>
          <p:spPr>
            <a:xfrm>
              <a:off x="2968929" y="1519326"/>
              <a:ext cx="1341478" cy="200910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dirty="0">
                  <a:solidFill>
                    <a:srgbClr val="000000"/>
                  </a:solidFill>
                  <a:latin typeface="Arial" panose="020B0604020202020204" pitchFamily="34" charset="0"/>
                  <a:cs typeface="Arial" panose="020B0604020202020204" pitchFamily="34" charset="0"/>
                </a:rPr>
                <a:t>Approval from central agencies  on data sharing and data types secured </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on construction projects awarded nationwide published</a:t>
              </a:r>
            </a:p>
            <a:p>
              <a:pPr>
                <a:lnSpc>
                  <a:spcPct val="88000"/>
                </a:lnSpc>
                <a:defRPr/>
              </a:pPr>
              <a:endParaRPr lang="ms-MY"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dirty="0" smtClean="0">
                  <a:solidFill>
                    <a:srgbClr val="000000"/>
                  </a:solidFill>
                  <a:latin typeface="Arial" panose="020B0604020202020204" pitchFamily="34" charset="0"/>
                  <a:cs typeface="Arial" panose="020B0604020202020204" pitchFamily="34" charset="0"/>
                </a:rPr>
                <a:t>60%</a:t>
              </a:r>
              <a:r>
                <a:rPr lang="en-US" sz="1100" b="1" strike="sngStrike" dirty="0" smtClean="0">
                  <a:solidFill>
                    <a:srgbClr val="000000"/>
                  </a:solidFill>
                  <a:latin typeface="Arial" panose="020B0604020202020204" pitchFamily="34" charset="0"/>
                  <a:cs typeface="Arial" panose="020B0604020202020204" pitchFamily="34" charset="0"/>
                </a:rPr>
                <a:t> </a:t>
              </a:r>
              <a:endParaRPr lang="ms-MY" sz="1100" b="1" strike="sngStrike"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FF0000"/>
                  </a:solidFill>
                  <a:latin typeface="Arial" panose="020B0604020202020204" pitchFamily="34" charset="0"/>
                  <a:cs typeface="Arial" panose="020B0604020202020204" pitchFamily="34" charset="0"/>
                </a:rPr>
                <a:t>                     </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p:txBody>
        </p:sp>
        <p:sp>
          <p:nvSpPr>
            <p:cNvPr id="11" name="Rectangle 10"/>
            <p:cNvSpPr/>
            <p:nvPr/>
          </p:nvSpPr>
          <p:spPr>
            <a:xfrm>
              <a:off x="4414888" y="1517739"/>
              <a:ext cx="1213779" cy="200917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Data analytics on upcoming construction demand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on construction projects awarded nationwide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dirty="0" smtClean="0">
                  <a:solidFill>
                    <a:srgbClr val="000000"/>
                  </a:solidFill>
                  <a:latin typeface="Arial" panose="020B0604020202020204" pitchFamily="34" charset="0"/>
                  <a:cs typeface="Arial" panose="020B0604020202020204" pitchFamily="34" charset="0"/>
                </a:rPr>
                <a:t>10%</a:t>
              </a:r>
              <a:endParaRPr lang="ms-MY" sz="1100" b="1" strike="sngStrike"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                     </a:t>
              </a:r>
              <a:endParaRPr lang="ms-MY" sz="1100" b="1" dirty="0">
                <a:solidFill>
                  <a:srgbClr val="FF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p:txBody>
        </p:sp>
        <p:sp>
          <p:nvSpPr>
            <p:cNvPr id="12" name="Rectangle 11"/>
            <p:cNvSpPr/>
            <p:nvPr/>
          </p:nvSpPr>
          <p:spPr>
            <a:xfrm>
              <a:off x="5721537" y="1477109"/>
              <a:ext cx="1296332" cy="245597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Data analytics on upcoming construction demand published</a:t>
              </a:r>
            </a:p>
            <a:p>
              <a:pPr>
                <a:lnSpc>
                  <a:spcPct val="88000"/>
                </a:lnSpc>
                <a:defRPr/>
              </a:pPr>
              <a:endParaRPr lang="ms-MY" sz="1100" dirty="0">
                <a:solidFill>
                  <a:srgbClr val="FF0000"/>
                </a:solidFill>
                <a:latin typeface="Arial" panose="020B0604020202020204" pitchFamily="34" charset="0"/>
                <a:cs typeface="Arial" panose="020B0604020202020204" pitchFamily="34" charset="0"/>
              </a:endParaRPr>
            </a:p>
            <a:p>
              <a:pPr>
                <a:lnSpc>
                  <a:spcPct val="88000"/>
                </a:lnSpc>
                <a:defRPr/>
              </a:pPr>
              <a:r>
                <a:rPr lang="ms-MY" sz="1100" dirty="0" smtClean="0">
                  <a:solidFill>
                    <a:srgbClr val="FF0000"/>
                  </a:solidFill>
                  <a:latin typeface="Arial" panose="020B0604020202020204" pitchFamily="34" charset="0"/>
                  <a:cs typeface="Arial" panose="020B0604020202020204" pitchFamily="34" charset="0"/>
                </a:rPr>
                <a:t>Data </a:t>
              </a:r>
              <a:r>
                <a:rPr lang="ms-MY" sz="1100" dirty="0">
                  <a:solidFill>
                    <a:srgbClr val="FF0000"/>
                  </a:solidFill>
                  <a:latin typeface="Arial" panose="020B0604020202020204" pitchFamily="34" charset="0"/>
                  <a:cs typeface="Arial" panose="020B0604020202020204" pitchFamily="34" charset="0"/>
                </a:rPr>
                <a:t>analytics on upcoming private </a:t>
              </a:r>
              <a:r>
                <a:rPr lang="ms-MY" sz="1100" dirty="0" smtClean="0">
                  <a:solidFill>
                    <a:srgbClr val="FF0000"/>
                  </a:solidFill>
                  <a:latin typeface="Arial" panose="020B0604020202020204" pitchFamily="34" charset="0"/>
                  <a:cs typeface="Arial" panose="020B0604020202020204" pitchFamily="34" charset="0"/>
                </a:rPr>
                <a:t>construction </a:t>
              </a:r>
              <a:r>
                <a:rPr lang="ms-MY" sz="1100" dirty="0">
                  <a:solidFill>
                    <a:srgbClr val="FF0000"/>
                  </a:solidFill>
                  <a:latin typeface="Arial" panose="020B0604020202020204" pitchFamily="34" charset="0"/>
                  <a:cs typeface="Arial" panose="020B0604020202020204" pitchFamily="34" charset="0"/>
                </a:rPr>
                <a:t>demand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on construction projects awarded nationwide </a:t>
              </a:r>
              <a:r>
                <a:rPr lang="ms-MY" sz="1100" dirty="0" smtClean="0">
                  <a:solidFill>
                    <a:srgbClr val="000000"/>
                  </a:solidFill>
                  <a:latin typeface="Arial" panose="020B0604020202020204" pitchFamily="34" charset="0"/>
                  <a:cs typeface="Arial" panose="020B0604020202020204" pitchFamily="34" charset="0"/>
                </a:rPr>
                <a:t>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dirty="0" smtClean="0">
                  <a:solidFill>
                    <a:srgbClr val="000000"/>
                  </a:solidFill>
                  <a:latin typeface="Arial" panose="020B0604020202020204" pitchFamily="34" charset="0"/>
                  <a:cs typeface="Arial" panose="020B0604020202020204" pitchFamily="34" charset="0"/>
                </a:rPr>
                <a:t>20%</a:t>
              </a:r>
              <a:r>
                <a:rPr lang="ms-MY" sz="1100" dirty="0" smtClean="0">
                  <a:solidFill>
                    <a:srgbClr val="000000"/>
                  </a:solidFill>
                  <a:latin typeface="Arial" panose="020B0604020202020204" pitchFamily="34" charset="0"/>
                  <a:cs typeface="Arial" panose="020B0604020202020204" pitchFamily="34" charset="0"/>
                </a:rPr>
                <a:t>           </a:t>
              </a:r>
              <a:r>
                <a:rPr lang="ms-MY" sz="1100" b="1" dirty="0" smtClean="0">
                  <a:solidFill>
                    <a:srgbClr val="FF0000"/>
                  </a:solidFill>
                  <a:latin typeface="Arial" panose="020B0604020202020204" pitchFamily="34" charset="0"/>
                  <a:cs typeface="Arial" panose="020B0604020202020204" pitchFamily="34" charset="0"/>
                </a:rPr>
                <a:t> </a:t>
              </a:r>
              <a:endParaRPr lang="ms-MY" sz="1100" b="1" dirty="0">
                <a:solidFill>
                  <a:srgbClr val="FF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p:txBody>
        </p:sp>
        <p:sp>
          <p:nvSpPr>
            <p:cNvPr id="13" name="Rectangle 12"/>
            <p:cNvSpPr/>
            <p:nvPr/>
          </p:nvSpPr>
          <p:spPr>
            <a:xfrm>
              <a:off x="7110741" y="1517739"/>
              <a:ext cx="1213779" cy="245597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strike="sngStrike" dirty="0" smtClean="0">
                  <a:solidFill>
                    <a:srgbClr val="000000"/>
                  </a:solidFill>
                  <a:latin typeface="Arial" panose="020B0604020202020204" pitchFamily="34" charset="0"/>
                  <a:cs typeface="Arial" panose="020B0604020202020204" pitchFamily="34" charset="0"/>
                </a:rPr>
                <a:t>Data </a:t>
              </a:r>
              <a:r>
                <a:rPr lang="ms-MY" sz="1100" strike="sngStrike" dirty="0">
                  <a:solidFill>
                    <a:srgbClr val="000000"/>
                  </a:solidFill>
                  <a:latin typeface="Arial" panose="020B0604020202020204" pitchFamily="34" charset="0"/>
                  <a:cs typeface="Arial" panose="020B0604020202020204" pitchFamily="34" charset="0"/>
                </a:rPr>
                <a:t>analytics on upcoming construction demand published</a:t>
              </a:r>
            </a:p>
            <a:p>
              <a:pPr>
                <a:lnSpc>
                  <a:spcPct val="88000"/>
                </a:lnSpc>
                <a:defRPr/>
              </a:pPr>
              <a:endParaRPr lang="ms-MY" sz="1100" dirty="0">
                <a:solidFill>
                  <a:srgbClr val="FF0000"/>
                </a:solidFill>
                <a:latin typeface="Arial" panose="020B0604020202020204" pitchFamily="34" charset="0"/>
                <a:cs typeface="Arial" panose="020B0604020202020204" pitchFamily="34" charset="0"/>
              </a:endParaRPr>
            </a:p>
            <a:p>
              <a:pPr>
                <a:lnSpc>
                  <a:spcPct val="88000"/>
                </a:lnSpc>
                <a:defRPr/>
              </a:pPr>
              <a:r>
                <a:rPr lang="ms-MY" sz="1100" dirty="0">
                  <a:solidFill>
                    <a:srgbClr val="FF0000"/>
                  </a:solidFill>
                  <a:latin typeface="Arial" panose="020B0604020202020204" pitchFamily="34" charset="0"/>
                  <a:cs typeface="Arial" panose="020B0604020202020204" pitchFamily="34" charset="0"/>
                </a:rPr>
                <a:t>Data analytics on upcoming private construction demand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on construction projects awarded nationwide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dirty="0" smtClean="0">
                  <a:solidFill>
                    <a:srgbClr val="000000"/>
                  </a:solidFill>
                  <a:latin typeface="Arial" panose="020B0604020202020204" pitchFamily="34" charset="0"/>
                  <a:cs typeface="Arial" panose="020B0604020202020204" pitchFamily="34" charset="0"/>
                </a:rPr>
                <a:t>5%</a:t>
              </a:r>
              <a:r>
                <a:rPr lang="en-US" sz="1100" b="1" strike="sngStrike" dirty="0" smtClean="0">
                  <a:solidFill>
                    <a:srgbClr val="000000"/>
                  </a:solidFill>
                  <a:latin typeface="Arial" panose="020B0604020202020204" pitchFamily="34" charset="0"/>
                  <a:cs typeface="Arial" panose="020B0604020202020204" pitchFamily="34" charset="0"/>
                </a:rPr>
                <a:t> </a:t>
              </a:r>
              <a:r>
                <a:rPr lang="ms-MY" sz="1100" dirty="0" smtClean="0">
                  <a:solidFill>
                    <a:srgbClr val="FF0000"/>
                  </a:solidFill>
                  <a:latin typeface="Arial" panose="020B0604020202020204" pitchFamily="34" charset="0"/>
                  <a:cs typeface="Arial" panose="020B0604020202020204" pitchFamily="34" charset="0"/>
                </a:rPr>
                <a:t>                 </a:t>
              </a:r>
              <a:endParaRPr lang="ms-MY" sz="1100" b="1" dirty="0">
                <a:solidFill>
                  <a:srgbClr val="FF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p:txBody>
        </p:sp>
        <p:sp>
          <p:nvSpPr>
            <p:cNvPr id="14" name="Rectangle 13"/>
            <p:cNvSpPr/>
            <p:nvPr/>
          </p:nvSpPr>
          <p:spPr>
            <a:xfrm>
              <a:off x="8439321" y="1516151"/>
              <a:ext cx="1213779" cy="260492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Data analytics on upcoming construction demand published</a:t>
              </a:r>
            </a:p>
            <a:p>
              <a:pPr>
                <a:lnSpc>
                  <a:spcPct val="88000"/>
                </a:lnSpc>
                <a:defRPr/>
              </a:pPr>
              <a:endParaRPr lang="ms-MY" sz="1100" dirty="0">
                <a:solidFill>
                  <a:srgbClr val="FF0000"/>
                </a:solidFill>
                <a:latin typeface="Arial" panose="020B0604020202020204" pitchFamily="34" charset="0"/>
                <a:cs typeface="Arial" panose="020B0604020202020204" pitchFamily="34" charset="0"/>
              </a:endParaRPr>
            </a:p>
            <a:p>
              <a:pPr>
                <a:lnSpc>
                  <a:spcPct val="88000"/>
                </a:lnSpc>
                <a:defRPr/>
              </a:pPr>
              <a:r>
                <a:rPr lang="ms-MY" sz="1100" dirty="0">
                  <a:solidFill>
                    <a:srgbClr val="FF0000"/>
                  </a:solidFill>
                  <a:latin typeface="Arial" panose="020B0604020202020204" pitchFamily="34" charset="0"/>
                  <a:cs typeface="Arial" panose="020B0604020202020204" pitchFamily="34" charset="0"/>
                </a:rPr>
                <a:t>Data analytics on upcoming private construction demand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on construction projects awarded nationwide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dirty="0" smtClean="0">
                  <a:solidFill>
                    <a:srgbClr val="000000"/>
                  </a:solidFill>
                  <a:latin typeface="Arial" panose="020B0604020202020204" pitchFamily="34" charset="0"/>
                  <a:cs typeface="Arial" panose="020B0604020202020204" pitchFamily="34" charset="0"/>
                </a:rPr>
                <a:t>5%</a:t>
              </a:r>
              <a:r>
                <a:rPr lang="en-US" sz="1100" b="1" strike="sngStrike" dirty="0" smtClean="0">
                  <a:solidFill>
                    <a:srgbClr val="000000"/>
                  </a:solidFill>
                  <a:latin typeface="Arial" panose="020B0604020202020204" pitchFamily="34" charset="0"/>
                  <a:cs typeface="Arial" panose="020B0604020202020204" pitchFamily="34" charset="0"/>
                </a:rPr>
                <a:t> </a:t>
              </a:r>
              <a:r>
                <a:rPr lang="ms-MY" sz="1100" dirty="0" smtClean="0">
                  <a:solidFill>
                    <a:srgbClr val="FF0000"/>
                  </a:solidFill>
                  <a:latin typeface="Arial" panose="020B0604020202020204" pitchFamily="34" charset="0"/>
                  <a:cs typeface="Arial" panose="020B0604020202020204" pitchFamily="34" charset="0"/>
                </a:rPr>
                <a:t>                </a:t>
              </a:r>
              <a:endParaRPr lang="ms-MY" sz="1100" b="1" dirty="0">
                <a:solidFill>
                  <a:srgbClr val="FF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p:txBody>
        </p:sp>
      </p:grpSp>
      <p:sp>
        <p:nvSpPr>
          <p:cNvPr id="29" name="Title 4"/>
          <p:cNvSpPr txBox="1">
            <a:spLocks/>
          </p:cNvSpPr>
          <p:nvPr/>
        </p:nvSpPr>
        <p:spPr>
          <a:xfrm>
            <a:off x="1586193" y="598488"/>
            <a:ext cx="8854397" cy="411162"/>
          </a:xfrm>
          <a:prstGeom prst="rect">
            <a:avLst/>
          </a:prstGeom>
        </p:spPr>
        <p:txBody>
          <a:bodyPr lIns="0" rIns="0" anchor="b"/>
          <a:lstStyle/>
          <a:p>
            <a:pPr>
              <a:defRPr/>
            </a:pPr>
            <a:r>
              <a:rPr lang="en-MY" sz="2400" b="1" dirty="0">
                <a:latin typeface="Arial" panose="020B0604020202020204" pitchFamily="34" charset="0"/>
                <a:ea typeface="+mj-ea"/>
                <a:cs typeface="Arial" panose="020B0604020202020204" pitchFamily="34" charset="0"/>
              </a:rPr>
              <a:t>Enhance awareness and certainty on upcoming construction demand</a:t>
            </a:r>
            <a:endParaRPr lang="en-US" sz="2400" b="1" dirty="0">
              <a:latin typeface="Arial" panose="020B0604020202020204" pitchFamily="34" charset="0"/>
              <a:ea typeface="+mj-ea"/>
              <a:cs typeface="Arial" panose="020B0604020202020204" pitchFamily="34" charset="0"/>
            </a:endParaRPr>
          </a:p>
        </p:txBody>
      </p:sp>
      <p:sp>
        <p:nvSpPr>
          <p:cNvPr id="247811" name="Rectangle 29"/>
          <p:cNvSpPr>
            <a:spLocks noChangeArrowheads="1"/>
          </p:cNvSpPr>
          <p:nvPr/>
        </p:nvSpPr>
        <p:spPr bwMode="auto">
          <a:xfrm>
            <a:off x="126488" y="93664"/>
            <a:ext cx="1396536" cy="1015663"/>
          </a:xfrm>
          <a:prstGeom prst="rect">
            <a:avLst/>
          </a:prstGeom>
          <a:noFill/>
          <a:ln w="9525">
            <a:noFill/>
            <a:miter lim="800000"/>
            <a:headEnd/>
            <a:tailEnd/>
          </a:ln>
        </p:spPr>
        <p:txBody>
          <a:bodyPr wrap="none">
            <a:spAutoFit/>
          </a:bodyPr>
          <a:lstStyle/>
          <a:p>
            <a:r>
              <a:rPr lang="en-MY" sz="6000" b="1" dirty="0">
                <a:latin typeface="Calibri" pitchFamily="34" charset="0"/>
              </a:rPr>
              <a:t>P5b</a:t>
            </a:r>
          </a:p>
        </p:txBody>
      </p:sp>
      <p:sp>
        <p:nvSpPr>
          <p:cNvPr id="4" name="Rectangle 3"/>
          <p:cNvSpPr/>
          <p:nvPr/>
        </p:nvSpPr>
        <p:spPr>
          <a:xfrm>
            <a:off x="406495" y="1489077"/>
            <a:ext cx="2241947" cy="1795908"/>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anchor="ctr"/>
          <a:lstStyle/>
          <a:p>
            <a:pPr>
              <a:defRPr/>
            </a:pPr>
            <a:r>
              <a:rPr lang="en-US" sz="1200" b="1" dirty="0" smtClean="0">
                <a:solidFill>
                  <a:schemeClr val="tx1"/>
                </a:solidFill>
                <a:latin typeface="Arial" panose="020B0604020202020204" pitchFamily="34" charset="0"/>
                <a:cs typeface="Arial" pitchFamily="34" charset="0"/>
              </a:rPr>
              <a:t>Awarded </a:t>
            </a:r>
            <a:r>
              <a:rPr lang="en-US" sz="1200" b="1" dirty="0">
                <a:solidFill>
                  <a:schemeClr val="tx1"/>
                </a:solidFill>
                <a:latin typeface="Arial" pitchFamily="34" charset="0"/>
                <a:cs typeface="Arial" pitchFamily="34" charset="0"/>
              </a:rPr>
              <a:t>and upcoming projects to be published online annually beginning </a:t>
            </a:r>
            <a:r>
              <a:rPr lang="en-US" sz="1200" b="1" dirty="0" smtClean="0">
                <a:solidFill>
                  <a:schemeClr val="tx1"/>
                </a:solidFill>
                <a:latin typeface="Arial" pitchFamily="34" charset="0"/>
                <a:cs typeface="Arial" pitchFamily="34" charset="0"/>
              </a:rPr>
              <a:t>2018</a:t>
            </a:r>
          </a:p>
          <a:p>
            <a:pPr>
              <a:defRPr/>
            </a:pPr>
            <a:endParaRPr lang="en-US" sz="1200" b="1" dirty="0">
              <a:solidFill>
                <a:schemeClr val="tx1"/>
              </a:solidFill>
              <a:latin typeface="Arial" pitchFamily="34" charset="0"/>
              <a:cs typeface="Arial" pitchFamily="34" charset="0"/>
            </a:endParaRPr>
          </a:p>
        </p:txBody>
      </p:sp>
      <p:sp>
        <p:nvSpPr>
          <p:cNvPr id="5" name="Rectangle 4"/>
          <p:cNvSpPr/>
          <p:nvPr/>
        </p:nvSpPr>
        <p:spPr>
          <a:xfrm>
            <a:off x="406495" y="4338724"/>
            <a:ext cx="2241947" cy="2232248"/>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anchor="ctr"/>
          <a:lstStyle/>
          <a:p>
            <a:pPr>
              <a:defRPr/>
            </a:pPr>
            <a:endParaRPr lang="en-MY" sz="1200" b="1" strike="sngStrike" dirty="0">
              <a:solidFill>
                <a:schemeClr val="bg1"/>
              </a:solidFill>
              <a:latin typeface="Arial" panose="020B0604020202020204" pitchFamily="34" charset="0"/>
              <a:cs typeface="Arial" panose="020B0604020202020204" pitchFamily="34" charset="0"/>
            </a:endParaRPr>
          </a:p>
          <a:p>
            <a:pPr>
              <a:defRPr/>
            </a:pPr>
            <a:r>
              <a:rPr lang="en-US" sz="1200" b="1" dirty="0" smtClean="0">
                <a:solidFill>
                  <a:schemeClr val="tx1"/>
                </a:solidFill>
                <a:latin typeface="Arial" pitchFamily="34" charset="0"/>
                <a:cs typeface="Arial" pitchFamily="34" charset="0"/>
              </a:rPr>
              <a:t>Construction </a:t>
            </a:r>
            <a:r>
              <a:rPr lang="en-US" sz="1200" b="1" dirty="0">
                <a:solidFill>
                  <a:schemeClr val="tx1"/>
                </a:solidFill>
                <a:latin typeface="Arial" pitchFamily="34" charset="0"/>
                <a:cs typeface="Arial" pitchFamily="34" charset="0"/>
              </a:rPr>
              <a:t>demand on 8 major materials and workers in 7 trades to be published online annually beginning 2017</a:t>
            </a:r>
            <a:endParaRPr lang="en-MY" sz="1200" b="1" dirty="0">
              <a:solidFill>
                <a:schemeClr val="tx1"/>
              </a:solidFill>
              <a:latin typeface="Arial" panose="020B0604020202020204" pitchFamily="34" charset="0"/>
              <a:cs typeface="Arial" panose="020B0604020202020204" pitchFamily="34" charset="0"/>
            </a:endParaRPr>
          </a:p>
          <a:p>
            <a:pPr>
              <a:defRPr/>
            </a:pPr>
            <a:endParaRPr lang="en-MY" sz="1200" b="1" dirty="0">
              <a:solidFill>
                <a:schemeClr val="bg1"/>
              </a:solidFill>
              <a:latin typeface="Arial" panose="020B0604020202020204" pitchFamily="34" charset="0"/>
              <a:cs typeface="Arial" panose="020B0604020202020204" pitchFamily="34" charset="0"/>
            </a:endParaRPr>
          </a:p>
          <a:p>
            <a:pPr>
              <a:defRPr/>
            </a:pPr>
            <a:endParaRPr lang="en-US" sz="1200" b="1" dirty="0">
              <a:solidFill>
                <a:schemeClr val="bg1"/>
              </a:solidFill>
              <a:latin typeface="Arial" panose="020B0604020202020204" pitchFamily="34" charset="0"/>
              <a:cs typeface="Arial" panose="020B0604020202020204" pitchFamily="34" charset="0"/>
            </a:endParaRPr>
          </a:p>
        </p:txBody>
      </p:sp>
      <p:sp>
        <p:nvSpPr>
          <p:cNvPr id="247814" name="TextBox 5"/>
          <p:cNvSpPr txBox="1">
            <a:spLocks noChangeArrowheads="1"/>
          </p:cNvSpPr>
          <p:nvPr/>
        </p:nvSpPr>
        <p:spPr bwMode="auto">
          <a:xfrm>
            <a:off x="-28084" y="1660527"/>
            <a:ext cx="548879" cy="397201"/>
          </a:xfrm>
          <a:prstGeom prst="rect">
            <a:avLst/>
          </a:prstGeom>
          <a:noFill/>
          <a:ln w="9525">
            <a:noFill/>
            <a:miter lim="800000"/>
            <a:headEnd/>
            <a:tailEnd/>
          </a:ln>
        </p:spPr>
        <p:txBody>
          <a:bodyPr tIns="90000" bIns="90000">
            <a:spAutoFit/>
          </a:bodyPr>
          <a:lstStyle/>
          <a:p>
            <a:pPr algn="ctr"/>
            <a:r>
              <a:rPr lang="en-MY" sz="1400" dirty="0">
                <a:solidFill>
                  <a:srgbClr val="000000"/>
                </a:solidFill>
                <a:latin typeface="Arial" panose="020B0604020202020204" pitchFamily="34" charset="0"/>
                <a:cs typeface="Arial" panose="020B0604020202020204" pitchFamily="34" charset="0"/>
              </a:rPr>
              <a:t>83</a:t>
            </a:r>
          </a:p>
        </p:txBody>
      </p:sp>
      <p:sp>
        <p:nvSpPr>
          <p:cNvPr id="247815" name="TextBox 6"/>
          <p:cNvSpPr txBox="1">
            <a:spLocks noChangeArrowheads="1"/>
          </p:cNvSpPr>
          <p:nvPr/>
        </p:nvSpPr>
        <p:spPr bwMode="auto">
          <a:xfrm>
            <a:off x="51687" y="4092824"/>
            <a:ext cx="421482" cy="397201"/>
          </a:xfrm>
          <a:prstGeom prst="rect">
            <a:avLst/>
          </a:prstGeom>
          <a:noFill/>
          <a:ln w="9525">
            <a:noFill/>
            <a:miter lim="800000"/>
            <a:headEnd/>
            <a:tailEnd/>
          </a:ln>
        </p:spPr>
        <p:txBody>
          <a:bodyPr tIns="90000" bIns="90000">
            <a:spAutoFit/>
          </a:bodyPr>
          <a:lstStyle/>
          <a:p>
            <a:pPr algn="ctr"/>
            <a:r>
              <a:rPr lang="en-MY" sz="1400">
                <a:solidFill>
                  <a:srgbClr val="000000"/>
                </a:solidFill>
                <a:latin typeface="Arial" panose="020B0604020202020204" pitchFamily="34" charset="0"/>
                <a:cs typeface="Arial" panose="020B0604020202020204" pitchFamily="34" charset="0"/>
              </a:rPr>
              <a:t>84</a:t>
            </a:r>
          </a:p>
        </p:txBody>
      </p:sp>
      <p:grpSp>
        <p:nvGrpSpPr>
          <p:cNvPr id="6" name="Group 150"/>
          <p:cNvGrpSpPr>
            <a:grpSpLocks/>
          </p:cNvGrpSpPr>
          <p:nvPr/>
        </p:nvGrpSpPr>
        <p:grpSpPr bwMode="auto">
          <a:xfrm>
            <a:off x="2648442" y="4357774"/>
            <a:ext cx="9347940" cy="2042953"/>
            <a:chOff x="2743200" y="1187532"/>
            <a:chExt cx="7116281" cy="2043993"/>
          </a:xfrm>
        </p:grpSpPr>
        <p:grpSp>
          <p:nvGrpSpPr>
            <p:cNvPr id="7" name="Group 141"/>
            <p:cNvGrpSpPr>
              <a:grpSpLocks/>
            </p:cNvGrpSpPr>
            <p:nvPr/>
          </p:nvGrpSpPr>
          <p:grpSpPr bwMode="auto">
            <a:xfrm>
              <a:off x="2743200" y="1187532"/>
              <a:ext cx="7116281" cy="267086"/>
              <a:chOff x="2743200" y="1187532"/>
              <a:chExt cx="7116281" cy="267086"/>
            </a:xfrm>
          </p:grpSpPr>
          <p:sp>
            <p:nvSpPr>
              <p:cNvPr id="35" name="Pentagon 34"/>
              <p:cNvSpPr/>
              <p:nvPr/>
            </p:nvSpPr>
            <p:spPr>
              <a:xfrm>
                <a:off x="2743200" y="1187532"/>
                <a:ext cx="7116281" cy="265248"/>
              </a:xfrm>
              <a:prstGeom prst="homePlate">
                <a:avLst/>
              </a:prstGeom>
              <a:solidFill>
                <a:srgbClr val="606C73">
                  <a:alpha val="21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247838" name="TextBox 35"/>
              <p:cNvSpPr txBox="1">
                <a:spLocks noChangeArrowheads="1"/>
              </p:cNvSpPr>
              <p:nvPr/>
            </p:nvSpPr>
            <p:spPr bwMode="auto">
              <a:xfrm>
                <a:off x="7297417" y="1224317"/>
                <a:ext cx="461963" cy="221131"/>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2019</a:t>
                </a:r>
              </a:p>
            </p:txBody>
          </p:sp>
          <p:sp>
            <p:nvSpPr>
              <p:cNvPr id="37" name="Diamond 36"/>
              <p:cNvSpPr/>
              <p:nvPr/>
            </p:nvSpPr>
            <p:spPr>
              <a:xfrm>
                <a:off x="7082365" y="1203415"/>
                <a:ext cx="215410" cy="225540"/>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38" name="Diamond 37"/>
              <p:cNvSpPr/>
              <p:nvPr/>
            </p:nvSpPr>
            <p:spPr>
              <a:xfrm>
                <a:off x="2930233" y="1206592"/>
                <a:ext cx="215411" cy="225540"/>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247841" name="TextBox 38"/>
              <p:cNvSpPr txBox="1">
                <a:spLocks noChangeArrowheads="1"/>
              </p:cNvSpPr>
              <p:nvPr/>
            </p:nvSpPr>
            <p:spPr bwMode="auto">
              <a:xfrm>
                <a:off x="3145646" y="1224317"/>
                <a:ext cx="461963" cy="221131"/>
              </a:xfrm>
              <a:prstGeom prst="rect">
                <a:avLst/>
              </a:prstGeom>
              <a:noFill/>
              <a:ln w="9525">
                <a:noFill/>
                <a:miter lim="800000"/>
                <a:headEnd/>
                <a:tailEnd/>
              </a:ln>
            </p:spPr>
            <p:txBody>
              <a:bodyPr lIns="18000" tIns="18000" rIns="18000" bIns="18000">
                <a:spAutoFit/>
              </a:bodyPr>
              <a:lstStyle/>
              <a:p>
                <a:pPr algn="ctr"/>
                <a:r>
                  <a:rPr lang="en-US" sz="1200" dirty="0">
                    <a:latin typeface="Arial" panose="020B0604020202020204" pitchFamily="34" charset="0"/>
                    <a:cs typeface="Arial" panose="020B0604020202020204" pitchFamily="34" charset="0"/>
                  </a:rPr>
                  <a:t>2016</a:t>
                </a:r>
              </a:p>
            </p:txBody>
          </p:sp>
          <p:sp>
            <p:nvSpPr>
              <p:cNvPr id="40" name="Diamond 39"/>
              <p:cNvSpPr/>
              <p:nvPr/>
            </p:nvSpPr>
            <p:spPr>
              <a:xfrm>
                <a:off x="5698320" y="1206592"/>
                <a:ext cx="215411" cy="225540"/>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247843" name="TextBox 40"/>
              <p:cNvSpPr txBox="1">
                <a:spLocks noChangeArrowheads="1"/>
              </p:cNvSpPr>
              <p:nvPr/>
            </p:nvSpPr>
            <p:spPr bwMode="auto">
              <a:xfrm>
                <a:off x="5913198" y="1224317"/>
                <a:ext cx="461963" cy="221131"/>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2018</a:t>
                </a:r>
              </a:p>
            </p:txBody>
          </p:sp>
          <p:sp>
            <p:nvSpPr>
              <p:cNvPr id="42" name="Diamond 41"/>
              <p:cNvSpPr/>
              <p:nvPr/>
            </p:nvSpPr>
            <p:spPr>
              <a:xfrm>
                <a:off x="8358058" y="1206592"/>
                <a:ext cx="215411" cy="225540"/>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247845" name="TextBox 42"/>
              <p:cNvSpPr txBox="1">
                <a:spLocks noChangeArrowheads="1"/>
              </p:cNvSpPr>
              <p:nvPr/>
            </p:nvSpPr>
            <p:spPr bwMode="auto">
              <a:xfrm>
                <a:off x="8573876" y="1224317"/>
                <a:ext cx="461963" cy="221131"/>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2020</a:t>
                </a:r>
              </a:p>
            </p:txBody>
          </p:sp>
          <p:sp>
            <p:nvSpPr>
              <p:cNvPr id="44" name="Diamond 43"/>
              <p:cNvSpPr/>
              <p:nvPr/>
            </p:nvSpPr>
            <p:spPr>
              <a:xfrm>
                <a:off x="4365872" y="1216122"/>
                <a:ext cx="215410" cy="225540"/>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100" dirty="0">
                  <a:solidFill>
                    <a:srgbClr val="000000"/>
                  </a:solidFill>
                  <a:latin typeface="Arial" panose="020B0604020202020204" pitchFamily="34" charset="0"/>
                  <a:cs typeface="Arial" panose="020B0604020202020204" pitchFamily="34" charset="0"/>
                </a:endParaRPr>
              </a:p>
            </p:txBody>
          </p:sp>
          <p:sp>
            <p:nvSpPr>
              <p:cNvPr id="247847" name="TextBox 44"/>
              <p:cNvSpPr txBox="1">
                <a:spLocks noChangeArrowheads="1"/>
              </p:cNvSpPr>
              <p:nvPr/>
            </p:nvSpPr>
            <p:spPr bwMode="auto">
              <a:xfrm>
                <a:off x="4580884" y="1233487"/>
                <a:ext cx="461963" cy="221131"/>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2017</a:t>
                </a:r>
              </a:p>
            </p:txBody>
          </p:sp>
        </p:grpSp>
        <p:sp>
          <p:nvSpPr>
            <p:cNvPr id="28" name="Rectangle 27"/>
            <p:cNvSpPr/>
            <p:nvPr/>
          </p:nvSpPr>
          <p:spPr>
            <a:xfrm>
              <a:off x="2968929" y="1519489"/>
              <a:ext cx="1341478" cy="17120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100" dirty="0">
                  <a:solidFill>
                    <a:srgbClr val="000000"/>
                  </a:solidFill>
                  <a:latin typeface="Arial" panose="020B0604020202020204" pitchFamily="34" charset="0"/>
                  <a:cs typeface="Arial" panose="020B0604020202020204" pitchFamily="34" charset="0"/>
                </a:rPr>
                <a:t>Manual and system on projection of construction demand validated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dirty="0">
                  <a:solidFill>
                    <a:srgbClr val="000000"/>
                  </a:solidFill>
                  <a:latin typeface="Arial" panose="020B0604020202020204" pitchFamily="34" charset="0"/>
                  <a:cs typeface="Arial" panose="020B0604020202020204" pitchFamily="34" charset="0"/>
                </a:rPr>
                <a:t>Interim projection on materials demand published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40% </a:t>
              </a:r>
              <a:endParaRPr lang="ms-MY" sz="1100" b="1" dirty="0">
                <a:solidFill>
                  <a:srgbClr val="000000"/>
                </a:solidFill>
                <a:latin typeface="Arial" panose="020B0604020202020204" pitchFamily="34" charset="0"/>
                <a:cs typeface="Arial" panose="020B0604020202020204" pitchFamily="34" charset="0"/>
              </a:endParaRPr>
            </a:p>
          </p:txBody>
        </p:sp>
        <p:sp>
          <p:nvSpPr>
            <p:cNvPr id="33" name="Rectangle 32"/>
            <p:cNvSpPr/>
            <p:nvPr/>
          </p:nvSpPr>
          <p:spPr>
            <a:xfrm>
              <a:off x="7110741" y="1517900"/>
              <a:ext cx="1213779" cy="17120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a:t>
              </a:r>
              <a:r>
                <a:rPr lang="en-US" sz="1100" dirty="0">
                  <a:solidFill>
                    <a:srgbClr val="000000"/>
                  </a:solidFill>
                  <a:latin typeface="Arial" panose="020B0604020202020204" pitchFamily="34" charset="0"/>
                  <a:cs typeface="Arial" panose="020B0604020202020204" pitchFamily="34" charset="0"/>
                </a:rPr>
                <a:t>on projection on materials and workers demand  published </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10</a:t>
              </a:r>
              <a:r>
                <a:rPr lang="en-US" sz="1100" b="1" dirty="0" smtClean="0">
                  <a:solidFill>
                    <a:srgbClr val="000000"/>
                  </a:solidFill>
                  <a:latin typeface="Arial" panose="020B0604020202020204" pitchFamily="34" charset="0"/>
                  <a:cs typeface="Arial" panose="020B0604020202020204" pitchFamily="34" charset="0"/>
                </a:rPr>
                <a:t>%</a:t>
              </a:r>
              <a:endParaRPr lang="ms-MY" sz="1100" dirty="0">
                <a:solidFill>
                  <a:srgbClr val="000000"/>
                </a:solidFill>
                <a:latin typeface="Arial" panose="020B0604020202020204" pitchFamily="34" charset="0"/>
                <a:cs typeface="Arial" panose="020B0604020202020204" pitchFamily="34" charset="0"/>
              </a:endParaRPr>
            </a:p>
          </p:txBody>
        </p:sp>
        <p:sp>
          <p:nvSpPr>
            <p:cNvPr id="34" name="Rectangle 33"/>
            <p:cNvSpPr/>
            <p:nvPr/>
          </p:nvSpPr>
          <p:spPr>
            <a:xfrm>
              <a:off x="8439321" y="1516312"/>
              <a:ext cx="1213779" cy="17120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100" dirty="0">
                  <a:solidFill>
                    <a:srgbClr val="000000"/>
                  </a:solidFill>
                  <a:latin typeface="Arial" panose="020B0604020202020204" pitchFamily="34" charset="0"/>
                  <a:cs typeface="Arial" panose="020B0604020202020204" pitchFamily="34" charset="0"/>
                </a:rPr>
                <a:t>Data analytics </a:t>
              </a:r>
              <a:r>
                <a:rPr lang="en-US" sz="1100" dirty="0">
                  <a:solidFill>
                    <a:srgbClr val="000000"/>
                  </a:solidFill>
                  <a:latin typeface="Arial" panose="020B0604020202020204" pitchFamily="34" charset="0"/>
                  <a:cs typeface="Arial" panose="020B0604020202020204" pitchFamily="34" charset="0"/>
                </a:rPr>
                <a:t>on projection on materials and workers demand  published </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10% </a:t>
              </a:r>
              <a:endParaRPr lang="ms-MY" sz="1100" dirty="0">
                <a:solidFill>
                  <a:srgbClr val="000000"/>
                </a:solidFill>
                <a:latin typeface="Arial" panose="020B0604020202020204" pitchFamily="34" charset="0"/>
                <a:cs typeface="Arial" panose="020B0604020202020204" pitchFamily="34" charset="0"/>
              </a:endParaRPr>
            </a:p>
          </p:txBody>
        </p:sp>
      </p:grpSp>
      <p:sp>
        <p:nvSpPr>
          <p:cNvPr id="46" name="Title 4"/>
          <p:cNvSpPr txBox="1">
            <a:spLocks/>
          </p:cNvSpPr>
          <p:nvPr/>
        </p:nvSpPr>
        <p:spPr>
          <a:xfrm>
            <a:off x="1129499" y="1142344"/>
            <a:ext cx="1219200" cy="357188"/>
          </a:xfrm>
          <a:prstGeom prst="rect">
            <a:avLst/>
          </a:prstGeom>
        </p:spPr>
        <p:txBody>
          <a:bodyPr lIns="0" rIns="0" anchor="b"/>
          <a:lstStyle/>
          <a:p>
            <a:pPr>
              <a:defRPr/>
            </a:pPr>
            <a:r>
              <a:rPr lang="en-MY" b="1" dirty="0">
                <a:latin typeface="Arial" panose="020B0604020202020204" pitchFamily="34" charset="0"/>
                <a:ea typeface="+mj-ea"/>
                <a:cs typeface="Arial" panose="020B0604020202020204" pitchFamily="34" charset="0"/>
              </a:rPr>
              <a:t>CITP KPI</a:t>
            </a:r>
            <a:endParaRPr lang="en-US" b="1" dirty="0">
              <a:latin typeface="Arial" panose="020B0604020202020204" pitchFamily="34" charset="0"/>
              <a:ea typeface="+mj-ea"/>
              <a:cs typeface="Arial" panose="020B0604020202020204" pitchFamily="34" charset="0"/>
            </a:endParaRPr>
          </a:p>
        </p:txBody>
      </p:sp>
      <p:sp>
        <p:nvSpPr>
          <p:cNvPr id="47" name="Title 4"/>
          <p:cNvSpPr txBox="1">
            <a:spLocks/>
          </p:cNvSpPr>
          <p:nvPr/>
        </p:nvSpPr>
        <p:spPr>
          <a:xfrm>
            <a:off x="5807869" y="1228727"/>
            <a:ext cx="3111104" cy="284163"/>
          </a:xfrm>
          <a:prstGeom prst="rect">
            <a:avLst/>
          </a:prstGeom>
        </p:spPr>
        <p:txBody>
          <a:bodyPr lIns="0" rIns="0" anchor="b"/>
          <a:lstStyle/>
          <a:p>
            <a:pPr>
              <a:defRPr/>
            </a:pPr>
            <a:r>
              <a:rPr lang="en-MY" b="1" dirty="0">
                <a:latin typeface="Arial" panose="020B0604020202020204" pitchFamily="34" charset="0"/>
                <a:ea typeface="+mj-ea"/>
                <a:cs typeface="Arial" panose="020B0604020202020204" pitchFamily="34" charset="0"/>
              </a:rPr>
              <a:t>Annual Target for CITP KPI</a:t>
            </a:r>
            <a:endParaRPr lang="en-US" b="1" dirty="0">
              <a:latin typeface="Arial" panose="020B0604020202020204" pitchFamily="34" charset="0"/>
              <a:ea typeface="+mj-ea"/>
              <a:cs typeface="Arial" panose="020B0604020202020204" pitchFamily="34" charset="0"/>
            </a:endParaRPr>
          </a:p>
        </p:txBody>
      </p:sp>
      <p:grpSp>
        <p:nvGrpSpPr>
          <p:cNvPr id="8" name="Group 150"/>
          <p:cNvGrpSpPr>
            <a:grpSpLocks/>
          </p:cNvGrpSpPr>
          <p:nvPr/>
        </p:nvGrpSpPr>
        <p:grpSpPr bwMode="auto">
          <a:xfrm>
            <a:off x="5641181" y="2530477"/>
            <a:ext cx="4845844" cy="219075"/>
            <a:chOff x="4403508" y="1688190"/>
            <a:chExt cx="5249151" cy="218911"/>
          </a:xfrm>
        </p:grpSpPr>
        <p:sp>
          <p:nvSpPr>
            <p:cNvPr id="51" name="Rectangle 50"/>
            <p:cNvSpPr/>
            <p:nvPr/>
          </p:nvSpPr>
          <p:spPr>
            <a:xfrm>
              <a:off x="4403508" y="1688190"/>
              <a:ext cx="1213625" cy="2141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endParaRPr lang="ms-MY" sz="1050" dirty="0">
                <a:solidFill>
                  <a:srgbClr val="000000"/>
                </a:solidFill>
              </a:endParaRPr>
            </a:p>
          </p:txBody>
        </p:sp>
        <p:sp>
          <p:nvSpPr>
            <p:cNvPr id="52" name="Rectangle 51"/>
            <p:cNvSpPr/>
            <p:nvPr/>
          </p:nvSpPr>
          <p:spPr>
            <a:xfrm>
              <a:off x="5709992" y="1692949"/>
              <a:ext cx="1296166" cy="21415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endParaRPr lang="ms-MY" sz="1050" dirty="0">
                <a:solidFill>
                  <a:srgbClr val="000000"/>
                </a:solidFill>
              </a:endParaRPr>
            </a:p>
          </p:txBody>
        </p:sp>
        <p:sp>
          <p:nvSpPr>
            <p:cNvPr id="53" name="Rectangle 52"/>
            <p:cNvSpPr/>
            <p:nvPr/>
          </p:nvSpPr>
          <p:spPr>
            <a:xfrm>
              <a:off x="7110626" y="1688190"/>
              <a:ext cx="1213624" cy="2141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endParaRPr lang="ms-MY" sz="1050" dirty="0">
                <a:solidFill>
                  <a:srgbClr val="000000"/>
                </a:solidFill>
              </a:endParaRPr>
            </a:p>
          </p:txBody>
        </p:sp>
        <p:sp>
          <p:nvSpPr>
            <p:cNvPr id="54" name="Rectangle 53"/>
            <p:cNvSpPr/>
            <p:nvPr/>
          </p:nvSpPr>
          <p:spPr>
            <a:xfrm>
              <a:off x="8439035" y="1688190"/>
              <a:ext cx="1213624" cy="21415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endParaRPr lang="ms-MY" sz="1050" dirty="0">
                <a:solidFill>
                  <a:srgbClr val="000000"/>
                </a:solidFill>
              </a:endParaRPr>
            </a:p>
          </p:txBody>
        </p:sp>
      </p:grpSp>
      <p:sp>
        <p:nvSpPr>
          <p:cNvPr id="68" name="Rectangle 67"/>
          <p:cNvSpPr/>
          <p:nvPr/>
        </p:nvSpPr>
        <p:spPr>
          <a:xfrm>
            <a:off x="4798876" y="4651462"/>
            <a:ext cx="1273175" cy="17111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en-US" sz="1100" dirty="0">
                <a:solidFill>
                  <a:srgbClr val="000000"/>
                </a:solidFill>
              </a:rPr>
              <a:t>Projection on materials demand  validated and published</a:t>
            </a:r>
          </a:p>
          <a:p>
            <a:pPr>
              <a:lnSpc>
                <a:spcPct val="88000"/>
              </a:lnSpc>
              <a:defRPr/>
            </a:pPr>
            <a:endParaRPr lang="en-US" sz="1100" dirty="0">
              <a:solidFill>
                <a:srgbClr val="000000"/>
              </a:solidFill>
            </a:endParaRPr>
          </a:p>
          <a:p>
            <a:pPr>
              <a:lnSpc>
                <a:spcPct val="88000"/>
              </a:lnSpc>
              <a:defRPr/>
            </a:pPr>
            <a:r>
              <a:rPr lang="en-US" sz="1100" dirty="0">
                <a:solidFill>
                  <a:srgbClr val="000000"/>
                </a:solidFill>
              </a:rPr>
              <a:t>Interim projection on workers demand published</a:t>
            </a:r>
          </a:p>
          <a:p>
            <a:pPr>
              <a:lnSpc>
                <a:spcPct val="88000"/>
              </a:lnSpc>
              <a:defRPr/>
            </a:pPr>
            <a:endParaRPr lang="en-US" sz="1100" dirty="0">
              <a:solidFill>
                <a:srgbClr val="000000"/>
              </a:solidFill>
            </a:endParaRPr>
          </a:p>
          <a:p>
            <a:pPr>
              <a:lnSpc>
                <a:spcPct val="88000"/>
              </a:lnSpc>
              <a:defRPr/>
            </a:pPr>
            <a:endParaRPr lang="en-US" sz="1100" dirty="0">
              <a:solidFill>
                <a:srgbClr val="000000"/>
              </a:solidFill>
            </a:endParaRPr>
          </a:p>
          <a:p>
            <a:pPr>
              <a:lnSpc>
                <a:spcPct val="88000"/>
              </a:lnSpc>
              <a:defRPr/>
            </a:pPr>
            <a:r>
              <a:rPr lang="en-US" sz="1100" b="1" dirty="0">
                <a:solidFill>
                  <a:srgbClr val="000000"/>
                </a:solidFill>
              </a:rPr>
              <a:t>Weightage: 30% </a:t>
            </a:r>
            <a:endParaRPr lang="ms-MY" sz="1100" dirty="0">
              <a:solidFill>
                <a:srgbClr val="000000"/>
              </a:solidFill>
            </a:endParaRPr>
          </a:p>
        </p:txBody>
      </p:sp>
      <p:sp>
        <p:nvSpPr>
          <p:cNvPr id="65" name="Rectangle 64"/>
          <p:cNvSpPr/>
          <p:nvPr/>
        </p:nvSpPr>
        <p:spPr>
          <a:xfrm>
            <a:off x="6572785" y="4667983"/>
            <a:ext cx="1277792" cy="17111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ms-MY" sz="1100" dirty="0">
                <a:solidFill>
                  <a:srgbClr val="000000"/>
                </a:solidFill>
              </a:rPr>
              <a:t>Data analytics </a:t>
            </a:r>
            <a:r>
              <a:rPr lang="en-US" sz="1100" dirty="0">
                <a:solidFill>
                  <a:srgbClr val="000000"/>
                </a:solidFill>
              </a:rPr>
              <a:t>on projection on materials and workers demand  published </a:t>
            </a:r>
          </a:p>
          <a:p>
            <a:pPr>
              <a:lnSpc>
                <a:spcPct val="88000"/>
              </a:lnSpc>
              <a:defRPr/>
            </a:pPr>
            <a:endParaRPr lang="en-US" sz="1100" dirty="0">
              <a:solidFill>
                <a:srgbClr val="000000"/>
              </a:solidFill>
            </a:endParaRPr>
          </a:p>
          <a:p>
            <a:pPr>
              <a:lnSpc>
                <a:spcPct val="88000"/>
              </a:lnSpc>
              <a:defRPr/>
            </a:pPr>
            <a:endParaRPr lang="en-US" sz="1100" dirty="0">
              <a:solidFill>
                <a:srgbClr val="000000"/>
              </a:solidFill>
            </a:endParaRPr>
          </a:p>
          <a:p>
            <a:pPr>
              <a:lnSpc>
                <a:spcPct val="88000"/>
              </a:lnSpc>
              <a:defRPr/>
            </a:pPr>
            <a:endParaRPr lang="en-US" sz="1100" dirty="0">
              <a:solidFill>
                <a:srgbClr val="000000"/>
              </a:solidFill>
            </a:endParaRPr>
          </a:p>
          <a:p>
            <a:pPr>
              <a:lnSpc>
                <a:spcPct val="88000"/>
              </a:lnSpc>
              <a:defRPr/>
            </a:pPr>
            <a:endParaRPr lang="en-US" sz="1100" dirty="0">
              <a:solidFill>
                <a:srgbClr val="000000"/>
              </a:solidFill>
            </a:endParaRPr>
          </a:p>
          <a:p>
            <a:pPr>
              <a:lnSpc>
                <a:spcPct val="88000"/>
              </a:lnSpc>
              <a:defRPr/>
            </a:pPr>
            <a:endParaRPr lang="en-US" sz="1100" dirty="0">
              <a:solidFill>
                <a:srgbClr val="000000"/>
              </a:solidFill>
            </a:endParaRPr>
          </a:p>
          <a:p>
            <a:pPr>
              <a:lnSpc>
                <a:spcPct val="88000"/>
              </a:lnSpc>
              <a:defRPr/>
            </a:pPr>
            <a:r>
              <a:rPr lang="en-US" sz="1100" b="1" dirty="0">
                <a:solidFill>
                  <a:srgbClr val="000000"/>
                </a:solidFill>
              </a:rPr>
              <a:t>Weightage: 10</a:t>
            </a:r>
            <a:r>
              <a:rPr lang="en-US" sz="1100" b="1" dirty="0" smtClean="0">
                <a:solidFill>
                  <a:srgbClr val="000000"/>
                </a:solidFill>
              </a:rPr>
              <a:t>%</a:t>
            </a:r>
            <a:endParaRPr lang="ms-MY" sz="1100" dirty="0">
              <a:solidFill>
                <a:srgbClr val="000000"/>
              </a:solidFill>
            </a:endParaRPr>
          </a:p>
        </p:txBody>
      </p:sp>
      <p:sp>
        <p:nvSpPr>
          <p:cNvPr id="71" name="Rectangle 70"/>
          <p:cNvSpPr/>
          <p:nvPr/>
        </p:nvSpPr>
        <p:spPr>
          <a:xfrm>
            <a:off x="4296966" y="2524127"/>
            <a:ext cx="1245394"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endParaRPr lang="ms-MY" sz="1050" dirty="0">
              <a:solidFill>
                <a:srgbClr val="000000"/>
              </a:solidFill>
            </a:endParaRPr>
          </a:p>
        </p:txBody>
      </p:sp>
      <p:sp>
        <p:nvSpPr>
          <p:cNvPr id="61" name="Rectangle 60"/>
          <p:cNvSpPr/>
          <p:nvPr/>
        </p:nvSpPr>
        <p:spPr>
          <a:xfrm>
            <a:off x="4311254" y="5441952"/>
            <a:ext cx="1246584"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endParaRPr lang="ms-MY" sz="1000" b="1" dirty="0">
              <a:solidFill>
                <a:srgbClr val="000000"/>
              </a:solidFill>
            </a:endParaRPr>
          </a:p>
        </p:txBody>
      </p:sp>
      <p:sp>
        <p:nvSpPr>
          <p:cNvPr id="62" name="Rectangle 61"/>
          <p:cNvSpPr/>
          <p:nvPr/>
        </p:nvSpPr>
        <p:spPr>
          <a:xfrm>
            <a:off x="5635229" y="5441952"/>
            <a:ext cx="1120378"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endParaRPr lang="ms-MY" sz="1000" b="1" dirty="0">
              <a:solidFill>
                <a:srgbClr val="000000"/>
              </a:solidFill>
            </a:endParaRPr>
          </a:p>
        </p:txBody>
      </p:sp>
      <p:sp>
        <p:nvSpPr>
          <p:cNvPr id="63" name="Rectangle 62"/>
          <p:cNvSpPr/>
          <p:nvPr/>
        </p:nvSpPr>
        <p:spPr>
          <a:xfrm>
            <a:off x="6912770" y="5441952"/>
            <a:ext cx="1095375"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endParaRPr lang="ms-MY" sz="1000" b="1" dirty="0">
              <a:solidFill>
                <a:srgbClr val="000000"/>
              </a:solidFill>
            </a:endParaRPr>
          </a:p>
        </p:txBody>
      </p:sp>
      <p:sp>
        <p:nvSpPr>
          <p:cNvPr id="64" name="Rectangle 63"/>
          <p:cNvSpPr/>
          <p:nvPr/>
        </p:nvSpPr>
        <p:spPr>
          <a:xfrm>
            <a:off x="8149830" y="5441952"/>
            <a:ext cx="1095375"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endParaRPr lang="ms-MY" sz="1000" b="1" dirty="0">
              <a:solidFill>
                <a:srgbClr val="000000"/>
              </a:solidFill>
            </a:endParaRPr>
          </a:p>
        </p:txBody>
      </p:sp>
      <p:sp>
        <p:nvSpPr>
          <p:cNvPr id="69" name="Rectangle 68"/>
          <p:cNvSpPr/>
          <p:nvPr/>
        </p:nvSpPr>
        <p:spPr>
          <a:xfrm>
            <a:off x="9344025" y="5441952"/>
            <a:ext cx="1096566" cy="21431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endParaRPr lang="ms-MY" sz="1000" b="1" dirty="0">
              <a:solidFill>
                <a:srgbClr val="000000"/>
              </a:solidFill>
            </a:endParaRPr>
          </a:p>
        </p:txBody>
      </p:sp>
      <p:sp>
        <p:nvSpPr>
          <p:cNvPr id="57" name="Slide Number Placeholder 1"/>
          <p:cNvSpPr txBox="1">
            <a:spLocks/>
          </p:cNvSpPr>
          <p:nvPr/>
        </p:nvSpPr>
        <p:spPr>
          <a:xfrm>
            <a:off x="9279341"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smtClean="0">
                <a:solidFill>
                  <a:schemeClr val="bg1">
                    <a:lumMod val="50000"/>
                  </a:schemeClr>
                </a:solidFill>
              </a:rPr>
              <a:t>13</a:t>
            </a:r>
          </a:p>
          <a:p>
            <a:pPr algn="r"/>
            <a:endParaRPr lang="en-US" sz="1600" dirty="0">
              <a:solidFill>
                <a:schemeClr val="bg1">
                  <a:lumMod val="50000"/>
                </a:schemeClr>
              </a:solidFill>
            </a:endParaRPr>
          </a:p>
        </p:txBody>
      </p:sp>
    </p:spTree>
    <p:extLst>
      <p:ext uri="{BB962C8B-B14F-4D97-AF65-F5344CB8AC3E}">
        <p14:creationId xmlns:p14="http://schemas.microsoft.com/office/powerpoint/2010/main" val="1580734895"/>
      </p:ext>
    </p:extLst>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4"/>
          <p:cNvSpPr txBox="1">
            <a:spLocks/>
          </p:cNvSpPr>
          <p:nvPr/>
        </p:nvSpPr>
        <p:spPr>
          <a:xfrm>
            <a:off x="1736316" y="598488"/>
            <a:ext cx="9796042" cy="411162"/>
          </a:xfrm>
          <a:prstGeom prst="rect">
            <a:avLst/>
          </a:prstGeom>
        </p:spPr>
        <p:txBody>
          <a:bodyPr lIns="0" rIns="0" anchor="b"/>
          <a:lstStyle/>
          <a:p>
            <a:pPr>
              <a:defRPr/>
            </a:pPr>
            <a:r>
              <a:rPr lang="en-MY" sz="2400" b="1" dirty="0">
                <a:latin typeface="Arial" panose="020B0604020202020204" pitchFamily="34" charset="0"/>
                <a:ea typeface="+mj-ea"/>
                <a:cs typeface="Arial" panose="020B0604020202020204" pitchFamily="34" charset="0"/>
              </a:rPr>
              <a:t>Integrate construction related data into National Construction Industry Information Centre (NCIIC)</a:t>
            </a:r>
            <a:endParaRPr lang="en-US" sz="2400" b="1" dirty="0">
              <a:latin typeface="Arial" panose="020B0604020202020204" pitchFamily="34" charset="0"/>
              <a:ea typeface="+mj-ea"/>
              <a:cs typeface="Arial" panose="020B0604020202020204" pitchFamily="34" charset="0"/>
            </a:endParaRPr>
          </a:p>
        </p:txBody>
      </p:sp>
      <p:sp>
        <p:nvSpPr>
          <p:cNvPr id="248835" name="Rectangle 29"/>
          <p:cNvSpPr>
            <a:spLocks noChangeArrowheads="1"/>
          </p:cNvSpPr>
          <p:nvPr/>
        </p:nvSpPr>
        <p:spPr bwMode="auto">
          <a:xfrm>
            <a:off x="276612" y="93664"/>
            <a:ext cx="1739863" cy="1015663"/>
          </a:xfrm>
          <a:prstGeom prst="rect">
            <a:avLst/>
          </a:prstGeom>
          <a:noFill/>
          <a:ln w="9525">
            <a:noFill/>
            <a:miter lim="800000"/>
            <a:headEnd/>
            <a:tailEnd/>
          </a:ln>
        </p:spPr>
        <p:txBody>
          <a:bodyPr wrap="square">
            <a:spAutoFit/>
          </a:bodyPr>
          <a:lstStyle/>
          <a:p>
            <a:r>
              <a:rPr lang="en-MY" sz="6000" b="1" dirty="0">
                <a:latin typeface="Calibri" pitchFamily="34" charset="0"/>
              </a:rPr>
              <a:t>P5c</a:t>
            </a:r>
          </a:p>
        </p:txBody>
      </p:sp>
      <p:sp>
        <p:nvSpPr>
          <p:cNvPr id="4" name="Rectangle 3"/>
          <p:cNvSpPr/>
          <p:nvPr/>
        </p:nvSpPr>
        <p:spPr>
          <a:xfrm>
            <a:off x="583917" y="1386109"/>
            <a:ext cx="2241947" cy="2226001"/>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anchor="ctr"/>
          <a:lstStyle/>
          <a:p>
            <a:pPr>
              <a:defRPr/>
            </a:pPr>
            <a:r>
              <a:rPr lang="en-US" sz="1200" b="1" strike="sngStrike" dirty="0" smtClean="0">
                <a:solidFill>
                  <a:schemeClr val="tx1"/>
                </a:solidFill>
                <a:latin typeface="Arial" panose="020B0604020202020204" pitchFamily="34" charset="0"/>
                <a:cs typeface="Arial" pitchFamily="34" charset="0"/>
              </a:rPr>
              <a:t>NCIIC </a:t>
            </a:r>
            <a:r>
              <a:rPr lang="en-US" sz="1200" b="1" strike="sngStrike" dirty="0">
                <a:solidFill>
                  <a:schemeClr val="tx1"/>
                </a:solidFill>
                <a:latin typeface="Arial" pitchFamily="34" charset="0"/>
                <a:cs typeface="Arial" pitchFamily="34" charset="0"/>
              </a:rPr>
              <a:t>portal established with minimum of 8 construction related data integrated and updated quarterly by </a:t>
            </a:r>
            <a:r>
              <a:rPr lang="en-US" sz="1200" b="1" strike="sngStrike" dirty="0" smtClean="0">
                <a:solidFill>
                  <a:schemeClr val="tx1"/>
                </a:solidFill>
                <a:latin typeface="Arial" pitchFamily="34" charset="0"/>
                <a:cs typeface="Arial" pitchFamily="34" charset="0"/>
              </a:rPr>
              <a:t>2018</a:t>
            </a:r>
          </a:p>
          <a:p>
            <a:pPr>
              <a:defRPr/>
            </a:pPr>
            <a:endParaRPr lang="en-US" sz="1200" b="1" dirty="0">
              <a:solidFill>
                <a:schemeClr val="tx1"/>
              </a:solidFill>
              <a:latin typeface="Arial" pitchFamily="34" charset="0"/>
              <a:cs typeface="Arial" pitchFamily="34" charset="0"/>
            </a:endParaRPr>
          </a:p>
          <a:p>
            <a:pPr>
              <a:defRPr/>
            </a:pPr>
            <a:r>
              <a:rPr lang="en-US" sz="1200" b="1" dirty="0">
                <a:solidFill>
                  <a:srgbClr val="C00000"/>
                </a:solidFill>
                <a:latin typeface="Arial" pitchFamily="34" charset="0"/>
                <a:cs typeface="Arial" pitchFamily="34" charset="0"/>
              </a:rPr>
              <a:t>NCIIC portal established with </a:t>
            </a:r>
            <a:r>
              <a:rPr lang="en-US" sz="1200" b="1" dirty="0" smtClean="0">
                <a:solidFill>
                  <a:srgbClr val="C00000"/>
                </a:solidFill>
                <a:latin typeface="Arial" pitchFamily="34" charset="0"/>
                <a:cs typeface="Arial" pitchFamily="34" charset="0"/>
              </a:rPr>
              <a:t>16 </a:t>
            </a:r>
            <a:r>
              <a:rPr lang="en-US" sz="1200" b="1" dirty="0">
                <a:solidFill>
                  <a:srgbClr val="C00000"/>
                </a:solidFill>
                <a:latin typeface="Arial" pitchFamily="34" charset="0"/>
                <a:cs typeface="Arial" pitchFamily="34" charset="0"/>
              </a:rPr>
              <a:t>construction related data integrated and updated quarterly by </a:t>
            </a:r>
            <a:r>
              <a:rPr lang="en-US" sz="1200" b="1" dirty="0" smtClean="0">
                <a:solidFill>
                  <a:srgbClr val="C00000"/>
                </a:solidFill>
                <a:latin typeface="Arial" pitchFamily="34" charset="0"/>
                <a:cs typeface="Arial" pitchFamily="34" charset="0"/>
              </a:rPr>
              <a:t>2019</a:t>
            </a:r>
            <a:endParaRPr lang="en-US" sz="1200" b="1" dirty="0">
              <a:solidFill>
                <a:srgbClr val="C00000"/>
              </a:solidFill>
              <a:latin typeface="Arial" pitchFamily="34" charset="0"/>
              <a:cs typeface="Arial" pitchFamily="34" charset="0"/>
            </a:endParaRPr>
          </a:p>
          <a:p>
            <a:pPr>
              <a:defRPr/>
            </a:pPr>
            <a:endParaRPr lang="en-US" sz="1200" b="1" dirty="0">
              <a:solidFill>
                <a:schemeClr val="tx1"/>
              </a:solidFill>
              <a:latin typeface="Arial" panose="020B0604020202020204" pitchFamily="34" charset="0"/>
              <a:cs typeface="Arial" panose="020B0604020202020204" pitchFamily="34" charset="0"/>
            </a:endParaRPr>
          </a:p>
        </p:txBody>
      </p:sp>
      <p:sp>
        <p:nvSpPr>
          <p:cNvPr id="5" name="Rectangle 4"/>
          <p:cNvSpPr/>
          <p:nvPr/>
        </p:nvSpPr>
        <p:spPr>
          <a:xfrm>
            <a:off x="648247" y="4831556"/>
            <a:ext cx="2241947" cy="1939453"/>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0000" tIns="90000" rIns="90000" bIns="90000" anchor="ctr"/>
          <a:lstStyle/>
          <a:p>
            <a:pPr>
              <a:defRPr/>
            </a:pPr>
            <a:r>
              <a:rPr lang="en-US" sz="1200" b="1" dirty="0" smtClean="0">
                <a:solidFill>
                  <a:schemeClr val="tx1"/>
                </a:solidFill>
                <a:latin typeface="Arial" panose="020B0604020202020204" pitchFamily="34" charset="0"/>
                <a:cs typeface="Arial" pitchFamily="34" charset="0"/>
              </a:rPr>
              <a:t>Construction </a:t>
            </a:r>
            <a:r>
              <a:rPr lang="en-US" sz="1200" b="1" dirty="0">
                <a:solidFill>
                  <a:schemeClr val="tx1"/>
                </a:solidFill>
                <a:latin typeface="Arial" pitchFamily="34" charset="0"/>
                <a:cs typeface="Arial" pitchFamily="34" charset="0"/>
              </a:rPr>
              <a:t>industry appraisal (Construction Industry Review &amp; Prospect) published annually beginning 2016</a:t>
            </a:r>
          </a:p>
        </p:txBody>
      </p:sp>
      <p:sp>
        <p:nvSpPr>
          <p:cNvPr id="248838" name="TextBox 5"/>
          <p:cNvSpPr txBox="1">
            <a:spLocks noChangeArrowheads="1"/>
          </p:cNvSpPr>
          <p:nvPr/>
        </p:nvSpPr>
        <p:spPr bwMode="auto">
          <a:xfrm>
            <a:off x="202915" y="1605185"/>
            <a:ext cx="448866" cy="398462"/>
          </a:xfrm>
          <a:prstGeom prst="rect">
            <a:avLst/>
          </a:prstGeom>
          <a:noFill/>
          <a:ln w="9525">
            <a:noFill/>
            <a:miter lim="800000"/>
            <a:headEnd/>
            <a:tailEnd/>
          </a:ln>
        </p:spPr>
        <p:txBody>
          <a:bodyPr tIns="90000" bIns="90000">
            <a:spAutoFit/>
          </a:bodyPr>
          <a:lstStyle/>
          <a:p>
            <a:pPr algn="ctr"/>
            <a:r>
              <a:rPr lang="en-MY" sz="1400">
                <a:solidFill>
                  <a:srgbClr val="000000"/>
                </a:solidFill>
                <a:latin typeface="Arial" panose="020B0604020202020204" pitchFamily="34" charset="0"/>
                <a:cs typeface="Arial" panose="020B0604020202020204" pitchFamily="34" charset="0"/>
              </a:rPr>
              <a:t>85</a:t>
            </a:r>
          </a:p>
        </p:txBody>
      </p:sp>
      <p:sp>
        <p:nvSpPr>
          <p:cNvPr id="248839" name="TextBox 6"/>
          <p:cNvSpPr txBox="1">
            <a:spLocks noChangeArrowheads="1"/>
          </p:cNvSpPr>
          <p:nvPr/>
        </p:nvSpPr>
        <p:spPr bwMode="auto">
          <a:xfrm>
            <a:off x="288676" y="5052218"/>
            <a:ext cx="406004" cy="398463"/>
          </a:xfrm>
          <a:prstGeom prst="rect">
            <a:avLst/>
          </a:prstGeom>
          <a:noFill/>
          <a:ln w="9525">
            <a:noFill/>
            <a:miter lim="800000"/>
            <a:headEnd/>
            <a:tailEnd/>
          </a:ln>
        </p:spPr>
        <p:txBody>
          <a:bodyPr tIns="90000" bIns="90000">
            <a:spAutoFit/>
          </a:bodyPr>
          <a:lstStyle/>
          <a:p>
            <a:pPr algn="ctr"/>
            <a:r>
              <a:rPr lang="en-US" sz="1400" dirty="0">
                <a:solidFill>
                  <a:srgbClr val="000000"/>
                </a:solidFill>
                <a:latin typeface="Arial" panose="020B0604020202020204" pitchFamily="34" charset="0"/>
                <a:cs typeface="Arial" panose="020B0604020202020204" pitchFamily="34" charset="0"/>
              </a:rPr>
              <a:t>86</a:t>
            </a:r>
            <a:endParaRPr lang="en-MY" sz="1400" dirty="0">
              <a:solidFill>
                <a:srgbClr val="000000"/>
              </a:solidFill>
              <a:latin typeface="Arial" panose="020B0604020202020204" pitchFamily="34" charset="0"/>
              <a:cs typeface="Arial" panose="020B0604020202020204" pitchFamily="34" charset="0"/>
            </a:endParaRPr>
          </a:p>
        </p:txBody>
      </p:sp>
      <p:grpSp>
        <p:nvGrpSpPr>
          <p:cNvPr id="2" name="Group 141"/>
          <p:cNvGrpSpPr>
            <a:grpSpLocks/>
          </p:cNvGrpSpPr>
          <p:nvPr/>
        </p:nvGrpSpPr>
        <p:grpSpPr bwMode="auto">
          <a:xfrm>
            <a:off x="2825864" y="1387699"/>
            <a:ext cx="9074984" cy="353482"/>
            <a:chOff x="2743200" y="1187532"/>
            <a:chExt cx="7116281" cy="265384"/>
          </a:xfrm>
        </p:grpSpPr>
        <p:sp>
          <p:nvSpPr>
            <p:cNvPr id="15" name="Pentagon 14"/>
            <p:cNvSpPr/>
            <p:nvPr/>
          </p:nvSpPr>
          <p:spPr>
            <a:xfrm>
              <a:off x="2743200" y="1187532"/>
              <a:ext cx="7116281" cy="265384"/>
            </a:xfrm>
            <a:prstGeom prst="homePlate">
              <a:avLst/>
            </a:prstGeom>
            <a:solidFill>
              <a:srgbClr val="606C73">
                <a:alpha val="21000"/>
              </a:srgbClr>
            </a:solidFill>
            <a:ln w="9525">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16" name="TextBox 15"/>
            <p:cNvSpPr txBox="1"/>
            <p:nvPr/>
          </p:nvSpPr>
          <p:spPr>
            <a:xfrm>
              <a:off x="7273267" y="1224082"/>
              <a:ext cx="461778" cy="165934"/>
            </a:xfrm>
            <a:prstGeom prst="rect">
              <a:avLst/>
            </a:prstGeom>
            <a:noFill/>
            <a:ln>
              <a:solidFill>
                <a:schemeClr val="tx1">
                  <a:lumMod val="10000"/>
                  <a:lumOff val="90000"/>
                </a:schemeClr>
              </a:solidFill>
            </a:ln>
          </p:spPr>
          <p:txBody>
            <a:bodyPr lIns="18000" tIns="18000" rIns="18000" bIns="18000">
              <a:spAutoFit/>
            </a:bodyPr>
            <a:lstStyle/>
            <a:p>
              <a:pPr algn="ctr">
                <a:defRPr/>
              </a:pPr>
              <a:r>
                <a:rPr lang="en-US" sz="1200" dirty="0">
                  <a:latin typeface="Arial" panose="020B0604020202020204" pitchFamily="34" charset="0"/>
                  <a:cs typeface="Arial" panose="020B0604020202020204" pitchFamily="34" charset="0"/>
                </a:rPr>
                <a:t>2019</a:t>
              </a:r>
            </a:p>
          </p:txBody>
        </p:sp>
        <p:sp>
          <p:nvSpPr>
            <p:cNvPr id="17" name="Diamond 16"/>
            <p:cNvSpPr/>
            <p:nvPr/>
          </p:nvSpPr>
          <p:spPr>
            <a:xfrm>
              <a:off x="7057856" y="1203423"/>
              <a:ext cx="215411" cy="225656"/>
            </a:xfrm>
            <a:prstGeom prst="diamond">
              <a:avLst/>
            </a:prstGeom>
            <a:solidFill>
              <a:srgbClr val="606C73"/>
            </a:solidFill>
            <a:ln w="190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18" name="Diamond 17"/>
            <p:cNvSpPr/>
            <p:nvPr/>
          </p:nvSpPr>
          <p:spPr>
            <a:xfrm>
              <a:off x="2930233" y="1206602"/>
              <a:ext cx="215411" cy="225656"/>
            </a:xfrm>
            <a:prstGeom prst="diamond">
              <a:avLst/>
            </a:prstGeom>
            <a:solidFill>
              <a:srgbClr val="606C73"/>
            </a:solidFill>
            <a:ln w="190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19" name="TextBox 18"/>
            <p:cNvSpPr txBox="1"/>
            <p:nvPr/>
          </p:nvSpPr>
          <p:spPr>
            <a:xfrm>
              <a:off x="3145643" y="1224082"/>
              <a:ext cx="461778" cy="165934"/>
            </a:xfrm>
            <a:prstGeom prst="rect">
              <a:avLst/>
            </a:prstGeom>
            <a:noFill/>
            <a:ln>
              <a:solidFill>
                <a:schemeClr val="tx1">
                  <a:lumMod val="10000"/>
                  <a:lumOff val="90000"/>
                </a:schemeClr>
              </a:solidFill>
            </a:ln>
          </p:spPr>
          <p:txBody>
            <a:bodyPr lIns="18000" tIns="18000" rIns="18000" bIns="18000">
              <a:spAutoFit/>
            </a:bodyPr>
            <a:lstStyle/>
            <a:p>
              <a:pPr algn="ctr">
                <a:defRPr/>
              </a:pPr>
              <a:r>
                <a:rPr lang="en-US" sz="1200" dirty="0">
                  <a:latin typeface="Arial" panose="020B0604020202020204" pitchFamily="34" charset="0"/>
                  <a:cs typeface="Arial" panose="020B0604020202020204" pitchFamily="34" charset="0"/>
                </a:rPr>
                <a:t>2016</a:t>
              </a:r>
            </a:p>
          </p:txBody>
        </p:sp>
        <p:sp>
          <p:nvSpPr>
            <p:cNvPr id="20" name="Diamond 19"/>
            <p:cNvSpPr/>
            <p:nvPr/>
          </p:nvSpPr>
          <p:spPr>
            <a:xfrm>
              <a:off x="5721538" y="1206602"/>
              <a:ext cx="215411" cy="225656"/>
            </a:xfrm>
            <a:prstGeom prst="diamond">
              <a:avLst/>
            </a:prstGeom>
            <a:solidFill>
              <a:srgbClr val="606C73"/>
            </a:solidFill>
            <a:ln w="190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21" name="TextBox 20"/>
            <p:cNvSpPr txBox="1"/>
            <p:nvPr/>
          </p:nvSpPr>
          <p:spPr>
            <a:xfrm>
              <a:off x="5936949" y="1224082"/>
              <a:ext cx="461778" cy="165934"/>
            </a:xfrm>
            <a:prstGeom prst="rect">
              <a:avLst/>
            </a:prstGeom>
            <a:noFill/>
            <a:ln>
              <a:solidFill>
                <a:schemeClr val="tx1">
                  <a:lumMod val="10000"/>
                  <a:lumOff val="90000"/>
                </a:schemeClr>
              </a:solidFill>
            </a:ln>
          </p:spPr>
          <p:txBody>
            <a:bodyPr lIns="18000" tIns="18000" rIns="18000" bIns="18000">
              <a:spAutoFit/>
            </a:bodyPr>
            <a:lstStyle/>
            <a:p>
              <a:pPr algn="ctr">
                <a:defRPr/>
              </a:pPr>
              <a:r>
                <a:rPr lang="en-US" sz="1200" dirty="0">
                  <a:latin typeface="Arial" panose="020B0604020202020204" pitchFamily="34" charset="0"/>
                  <a:cs typeface="Arial" panose="020B0604020202020204" pitchFamily="34" charset="0"/>
                </a:rPr>
                <a:t>2018</a:t>
              </a:r>
            </a:p>
          </p:txBody>
        </p:sp>
        <p:sp>
          <p:nvSpPr>
            <p:cNvPr id="22" name="Diamond 21"/>
            <p:cNvSpPr/>
            <p:nvPr/>
          </p:nvSpPr>
          <p:spPr>
            <a:xfrm>
              <a:off x="8382566" y="1206602"/>
              <a:ext cx="215410" cy="225656"/>
            </a:xfrm>
            <a:prstGeom prst="diamond">
              <a:avLst/>
            </a:prstGeom>
            <a:solidFill>
              <a:srgbClr val="606C73"/>
            </a:solidFill>
            <a:ln w="190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23" name="TextBox 22"/>
            <p:cNvSpPr txBox="1"/>
            <p:nvPr/>
          </p:nvSpPr>
          <p:spPr>
            <a:xfrm>
              <a:off x="8597976" y="1224082"/>
              <a:ext cx="461778" cy="165934"/>
            </a:xfrm>
            <a:prstGeom prst="rect">
              <a:avLst/>
            </a:prstGeom>
            <a:noFill/>
            <a:ln>
              <a:solidFill>
                <a:schemeClr val="tx1">
                  <a:lumMod val="10000"/>
                  <a:lumOff val="90000"/>
                </a:schemeClr>
              </a:solidFill>
            </a:ln>
          </p:spPr>
          <p:txBody>
            <a:bodyPr lIns="18000" tIns="18000" rIns="18000" bIns="18000">
              <a:spAutoFit/>
            </a:bodyPr>
            <a:lstStyle/>
            <a:p>
              <a:pPr algn="ctr">
                <a:defRPr/>
              </a:pPr>
              <a:r>
                <a:rPr lang="en-US" sz="1200" dirty="0">
                  <a:latin typeface="Arial" panose="020B0604020202020204" pitchFamily="34" charset="0"/>
                  <a:cs typeface="Arial" panose="020B0604020202020204" pitchFamily="34" charset="0"/>
                </a:rPr>
                <a:t>2020</a:t>
              </a:r>
            </a:p>
          </p:txBody>
        </p:sp>
        <p:sp>
          <p:nvSpPr>
            <p:cNvPr id="24" name="Diamond 23"/>
            <p:cNvSpPr/>
            <p:nvPr/>
          </p:nvSpPr>
          <p:spPr>
            <a:xfrm>
              <a:off x="4365872" y="1216136"/>
              <a:ext cx="215410" cy="225656"/>
            </a:xfrm>
            <a:prstGeom prst="diamond">
              <a:avLst/>
            </a:prstGeom>
            <a:solidFill>
              <a:srgbClr val="606C73"/>
            </a:solidFill>
            <a:ln w="19050">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200" dirty="0">
                <a:solidFill>
                  <a:srgbClr val="000000"/>
                </a:solidFill>
                <a:latin typeface="Arial" panose="020B0604020202020204" pitchFamily="34" charset="0"/>
                <a:cs typeface="Arial" panose="020B0604020202020204" pitchFamily="34" charset="0"/>
              </a:endParaRPr>
            </a:p>
          </p:txBody>
        </p:sp>
        <p:sp>
          <p:nvSpPr>
            <p:cNvPr id="25" name="TextBox 24"/>
            <p:cNvSpPr txBox="1"/>
            <p:nvPr/>
          </p:nvSpPr>
          <p:spPr>
            <a:xfrm>
              <a:off x="4581282" y="1233617"/>
              <a:ext cx="461778" cy="165934"/>
            </a:xfrm>
            <a:prstGeom prst="rect">
              <a:avLst/>
            </a:prstGeom>
            <a:noFill/>
            <a:ln>
              <a:solidFill>
                <a:schemeClr val="tx1">
                  <a:lumMod val="10000"/>
                  <a:lumOff val="90000"/>
                </a:schemeClr>
              </a:solidFill>
            </a:ln>
          </p:spPr>
          <p:txBody>
            <a:bodyPr lIns="18000" tIns="18000" rIns="18000" bIns="18000">
              <a:spAutoFit/>
            </a:bodyPr>
            <a:lstStyle/>
            <a:p>
              <a:pPr algn="ctr">
                <a:defRPr/>
              </a:pPr>
              <a:r>
                <a:rPr lang="en-US" sz="1200" dirty="0">
                  <a:latin typeface="Arial" panose="020B0604020202020204" pitchFamily="34" charset="0"/>
                  <a:cs typeface="Arial" panose="020B0604020202020204" pitchFamily="34" charset="0"/>
                </a:rPr>
                <a:t>2017</a:t>
              </a:r>
            </a:p>
          </p:txBody>
        </p:sp>
      </p:grpSp>
      <p:sp>
        <p:nvSpPr>
          <p:cNvPr id="10" name="Rectangle 9"/>
          <p:cNvSpPr/>
          <p:nvPr/>
        </p:nvSpPr>
        <p:spPr>
          <a:xfrm>
            <a:off x="3077217" y="1798858"/>
            <a:ext cx="1644913" cy="29027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en-US" sz="1100" dirty="0">
                <a:solidFill>
                  <a:srgbClr val="000000"/>
                </a:solidFill>
                <a:latin typeface="Arial" panose="020B0604020202020204" pitchFamily="34" charset="0"/>
                <a:cs typeface="Arial" panose="020B0604020202020204" pitchFamily="34" charset="0"/>
              </a:rPr>
              <a:t>NCIIC framework with 16 head of contents approved.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strike="sngStrike" dirty="0">
                <a:solidFill>
                  <a:srgbClr val="000000"/>
                </a:solidFill>
                <a:latin typeface="Arial" panose="020B0604020202020204" pitchFamily="34" charset="0"/>
                <a:cs typeface="Arial" panose="020B0604020202020204" pitchFamily="34" charset="0"/>
              </a:rPr>
              <a:t>Vendor to develop portal appointed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20% </a:t>
            </a:r>
            <a:r>
              <a:rPr lang="en-US" sz="1100" dirty="0" smtClean="0">
                <a:solidFill>
                  <a:srgbClr val="000000"/>
                </a:solidFill>
                <a:latin typeface="Arial" panose="020B0604020202020204" pitchFamily="34" charset="0"/>
                <a:cs typeface="Arial" panose="020B0604020202020204" pitchFamily="34" charset="0"/>
              </a:rPr>
              <a:t> </a:t>
            </a:r>
            <a:endParaRPr lang="ms-MY" sz="1100" dirty="0">
              <a:solidFill>
                <a:srgbClr val="000000"/>
              </a:solidFill>
              <a:latin typeface="Arial" panose="020B0604020202020204" pitchFamily="34" charset="0"/>
              <a:cs typeface="Arial" panose="020B0604020202020204" pitchFamily="34" charset="0"/>
            </a:endParaRPr>
          </a:p>
        </p:txBody>
      </p:sp>
      <p:sp>
        <p:nvSpPr>
          <p:cNvPr id="11" name="Rectangle 10"/>
          <p:cNvSpPr/>
          <p:nvPr/>
        </p:nvSpPr>
        <p:spPr>
          <a:xfrm>
            <a:off x="4944999" y="1787209"/>
            <a:ext cx="1547862" cy="29027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en-US" sz="1100" strike="sngStrike" dirty="0">
                <a:solidFill>
                  <a:srgbClr val="000000"/>
                </a:solidFill>
                <a:latin typeface="Arial" panose="020B0604020202020204" pitchFamily="34" charset="0"/>
                <a:cs typeface="Arial" panose="020B0604020202020204" pitchFamily="34" charset="0"/>
              </a:rPr>
              <a:t>Development of NCIIC Portal completed</a:t>
            </a:r>
          </a:p>
          <a:p>
            <a:pPr>
              <a:lnSpc>
                <a:spcPct val="88000"/>
              </a:lnSpc>
              <a:defRPr/>
            </a:pPr>
            <a:endParaRPr lang="en-US" sz="1100" dirty="0" smtClean="0">
              <a:solidFill>
                <a:srgbClr val="FF0000"/>
              </a:solidFill>
              <a:latin typeface="Arial" panose="020B0604020202020204" pitchFamily="34" charset="0"/>
              <a:cs typeface="Arial" panose="020B0604020202020204" pitchFamily="34" charset="0"/>
            </a:endParaRPr>
          </a:p>
          <a:p>
            <a:pPr>
              <a:lnSpc>
                <a:spcPct val="88000"/>
              </a:lnSpc>
              <a:defRPr/>
            </a:pPr>
            <a:r>
              <a:rPr lang="en-US" sz="1100" dirty="0" smtClean="0">
                <a:solidFill>
                  <a:srgbClr val="FF0000"/>
                </a:solidFill>
                <a:latin typeface="Arial" panose="020B0604020202020204" pitchFamily="34" charset="0"/>
                <a:cs typeface="Arial" panose="020B0604020202020204" pitchFamily="34" charset="0"/>
              </a:rPr>
              <a:t>Vendor </a:t>
            </a:r>
            <a:r>
              <a:rPr lang="en-US" sz="1100" dirty="0">
                <a:solidFill>
                  <a:srgbClr val="FF0000"/>
                </a:solidFill>
                <a:latin typeface="Arial" panose="020B0604020202020204" pitchFamily="34" charset="0"/>
                <a:cs typeface="Arial" panose="020B0604020202020204" pitchFamily="34" charset="0"/>
              </a:rPr>
              <a:t>to develop portal appointed</a:t>
            </a: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r>
              <a:rPr lang="en-US" sz="1100" strike="sngStrike" dirty="0" smtClean="0">
                <a:solidFill>
                  <a:srgbClr val="000000"/>
                </a:solidFill>
                <a:latin typeface="Arial" panose="020B0604020202020204" pitchFamily="34" charset="0"/>
                <a:cs typeface="Arial" panose="020B0604020202020204" pitchFamily="34" charset="0"/>
              </a:rPr>
              <a:t>Development </a:t>
            </a:r>
            <a:r>
              <a:rPr lang="en-US" sz="1100" strike="sngStrike" dirty="0">
                <a:solidFill>
                  <a:srgbClr val="000000"/>
                </a:solidFill>
                <a:latin typeface="Arial" panose="020B0604020202020204" pitchFamily="34" charset="0"/>
                <a:cs typeface="Arial" panose="020B0604020202020204" pitchFamily="34" charset="0"/>
              </a:rPr>
              <a:t>of NCIIC Portal completed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NCIIC portal </a:t>
            </a:r>
            <a:r>
              <a:rPr lang="ms-MY" sz="1100" strike="sngStrike" dirty="0" smtClean="0">
                <a:solidFill>
                  <a:srgbClr val="000000"/>
                </a:solidFill>
                <a:latin typeface="Arial" panose="020B0604020202020204" pitchFamily="34" charset="0"/>
                <a:cs typeface="Arial" panose="020B0604020202020204" pitchFamily="34" charset="0"/>
              </a:rPr>
              <a:t>and CIMS </a:t>
            </a:r>
            <a:r>
              <a:rPr lang="ms-MY" sz="1100" strike="sngStrike" dirty="0">
                <a:solidFill>
                  <a:srgbClr val="000000"/>
                </a:solidFill>
                <a:latin typeface="Arial" panose="020B0604020202020204" pitchFamily="34" charset="0"/>
                <a:cs typeface="Arial" panose="020B0604020202020204" pitchFamily="34" charset="0"/>
              </a:rPr>
              <a:t>SMIS fully integrated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8 of 16  NCIIC content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strike="sngStrike" dirty="0">
                <a:solidFill>
                  <a:srgbClr val="000000"/>
                </a:solidFill>
                <a:latin typeface="Arial" panose="020B0604020202020204" pitchFamily="34" charset="0"/>
                <a:cs typeface="Arial" panose="020B0604020202020204" pitchFamily="34" charset="0"/>
              </a:rPr>
              <a:t>40%</a:t>
            </a:r>
            <a:r>
              <a:rPr lang="en-US" sz="1100" b="1" dirty="0">
                <a:solidFill>
                  <a:srgbClr val="000000"/>
                </a:solidFill>
                <a:latin typeface="Arial" panose="020B0604020202020204" pitchFamily="34" charset="0"/>
                <a:cs typeface="Arial" panose="020B0604020202020204" pitchFamily="34" charset="0"/>
              </a:rPr>
              <a:t> </a:t>
            </a:r>
            <a:r>
              <a:rPr lang="en-US" sz="1100" b="1" dirty="0" smtClean="0">
                <a:solidFill>
                  <a:srgbClr val="000000"/>
                </a:solidFill>
                <a:latin typeface="Arial" panose="020B0604020202020204" pitchFamily="34" charset="0"/>
                <a:cs typeface="Arial" panose="020B0604020202020204" pitchFamily="34" charset="0"/>
              </a:rPr>
              <a:t>  </a:t>
            </a:r>
            <a:r>
              <a:rPr lang="en-US" sz="1100" b="1" dirty="0" smtClean="0">
                <a:solidFill>
                  <a:srgbClr val="FF0000"/>
                </a:solidFill>
                <a:latin typeface="Arial" panose="020B0604020202020204" pitchFamily="34" charset="0"/>
                <a:cs typeface="Arial" panose="020B0604020202020204" pitchFamily="34" charset="0"/>
              </a:rPr>
              <a:t>30</a:t>
            </a:r>
            <a:r>
              <a:rPr lang="en-US" sz="1100" b="1" dirty="0">
                <a:solidFill>
                  <a:srgbClr val="FF0000"/>
                </a:solidFill>
                <a:latin typeface="Arial" panose="020B0604020202020204" pitchFamily="34" charset="0"/>
                <a:cs typeface="Arial" panose="020B0604020202020204" pitchFamily="34" charset="0"/>
              </a:rPr>
              <a:t>% </a:t>
            </a:r>
            <a:endParaRPr lang="ms-MY" sz="1100" dirty="0">
              <a:solidFill>
                <a:srgbClr val="000000"/>
              </a:solidFill>
              <a:latin typeface="Arial" panose="020B0604020202020204" pitchFamily="34" charset="0"/>
              <a:cs typeface="Arial" panose="020B0604020202020204" pitchFamily="34" charset="0"/>
            </a:endParaRPr>
          </a:p>
        </p:txBody>
      </p:sp>
      <p:sp>
        <p:nvSpPr>
          <p:cNvPr id="12" name="Rectangle 11"/>
          <p:cNvSpPr/>
          <p:nvPr/>
        </p:nvSpPr>
        <p:spPr>
          <a:xfrm>
            <a:off x="6605873" y="1786522"/>
            <a:ext cx="1514965" cy="29027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en-US" sz="1100" strike="sngStrike" dirty="0">
                <a:solidFill>
                  <a:srgbClr val="000000"/>
                </a:solidFill>
                <a:latin typeface="Arial" panose="020B0604020202020204" pitchFamily="34" charset="0"/>
                <a:cs typeface="Arial" panose="020B0604020202020204" pitchFamily="34" charset="0"/>
              </a:rPr>
              <a:t>NCIIC Portal launched</a:t>
            </a:r>
          </a:p>
          <a:p>
            <a:pPr>
              <a:lnSpc>
                <a:spcPct val="88000"/>
              </a:lnSpc>
              <a:defRPr/>
            </a:pPr>
            <a:endParaRPr lang="ms-MY" sz="1100" dirty="0" smtClean="0">
              <a:solidFill>
                <a:srgbClr val="FF0000"/>
              </a:solidFill>
              <a:latin typeface="Arial" panose="020B0604020202020204" pitchFamily="34" charset="0"/>
              <a:cs typeface="Arial" panose="020B0604020202020204" pitchFamily="34" charset="0"/>
            </a:endParaRPr>
          </a:p>
          <a:p>
            <a:pPr>
              <a:lnSpc>
                <a:spcPct val="88000"/>
              </a:lnSpc>
              <a:defRPr/>
            </a:pPr>
            <a:r>
              <a:rPr lang="en-US" sz="1100" dirty="0">
                <a:solidFill>
                  <a:srgbClr val="FF0000"/>
                </a:solidFill>
                <a:latin typeface="Arial" panose="020B0604020202020204" pitchFamily="34" charset="0"/>
                <a:cs typeface="Arial" panose="020B0604020202020204" pitchFamily="34" charset="0"/>
              </a:rPr>
              <a:t>Development of NCIIC Portal completed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strike="sngStrike" dirty="0">
                <a:solidFill>
                  <a:srgbClr val="000000"/>
                </a:solidFill>
                <a:latin typeface="Arial" panose="020B0604020202020204" pitchFamily="34" charset="0"/>
                <a:cs typeface="Arial" panose="020B0604020202020204" pitchFamily="34" charset="0"/>
              </a:rPr>
              <a:t>Periodic portal and content maintenance carried out </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FF0000"/>
                </a:solidFill>
                <a:latin typeface="Arial" panose="020B0604020202020204" pitchFamily="34" charset="0"/>
                <a:cs typeface="Arial" panose="020B0604020202020204" pitchFamily="34" charset="0"/>
              </a:rPr>
              <a:t>NCIIC portal and CIMS fully integrated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ms-MY" sz="1100" dirty="0">
                <a:solidFill>
                  <a:srgbClr val="000000"/>
                </a:solidFill>
                <a:latin typeface="Arial" panose="020B0604020202020204" pitchFamily="34" charset="0"/>
                <a:cs typeface="Arial" panose="020B0604020202020204" pitchFamily="34" charset="0"/>
              </a:rPr>
              <a:t>16 of 16  NCIIC content  published</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strike="sngStrike" dirty="0">
                <a:solidFill>
                  <a:srgbClr val="000000"/>
                </a:solidFill>
                <a:latin typeface="Arial" panose="020B0604020202020204" pitchFamily="34" charset="0"/>
                <a:cs typeface="Arial" panose="020B0604020202020204" pitchFamily="34" charset="0"/>
              </a:rPr>
              <a:t>5,000 unique portal users registered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a:t>
            </a:r>
            <a:r>
              <a:rPr lang="en-US" sz="1100" b="1" strike="sngStrike" dirty="0" smtClean="0">
                <a:solidFill>
                  <a:srgbClr val="000000"/>
                </a:solidFill>
                <a:latin typeface="Arial" panose="020B0604020202020204" pitchFamily="34" charset="0"/>
                <a:cs typeface="Arial" panose="020B0604020202020204" pitchFamily="34" charset="0"/>
              </a:rPr>
              <a:t>20%</a:t>
            </a:r>
            <a:r>
              <a:rPr lang="en-US" sz="1100" b="1" dirty="0" smtClean="0">
                <a:solidFill>
                  <a:srgbClr val="000000"/>
                </a:solidFill>
                <a:latin typeface="Arial" panose="020B0604020202020204" pitchFamily="34" charset="0"/>
                <a:cs typeface="Arial" panose="020B0604020202020204" pitchFamily="34" charset="0"/>
              </a:rPr>
              <a:t>   </a:t>
            </a:r>
            <a:r>
              <a:rPr lang="en-US" sz="1100" b="1" dirty="0" smtClean="0">
                <a:solidFill>
                  <a:srgbClr val="FF0000"/>
                </a:solidFill>
                <a:latin typeface="Arial" panose="020B0604020202020204" pitchFamily="34" charset="0"/>
                <a:cs typeface="Arial" panose="020B0604020202020204" pitchFamily="34" charset="0"/>
              </a:rPr>
              <a:t>30</a:t>
            </a:r>
            <a:r>
              <a:rPr lang="en-US" sz="1100" b="1" dirty="0">
                <a:solidFill>
                  <a:srgbClr val="FF0000"/>
                </a:solidFill>
                <a:latin typeface="Arial" panose="020B0604020202020204" pitchFamily="34" charset="0"/>
                <a:cs typeface="Arial" panose="020B0604020202020204" pitchFamily="34" charset="0"/>
              </a:rPr>
              <a:t>%</a:t>
            </a:r>
            <a:r>
              <a:rPr lang="en-US" sz="1100" b="1" dirty="0">
                <a:solidFill>
                  <a:srgbClr val="000000"/>
                </a:solidFill>
                <a:latin typeface="Arial" panose="020B0604020202020204" pitchFamily="34" charset="0"/>
                <a:cs typeface="Arial" panose="020B0604020202020204" pitchFamily="34" charset="0"/>
              </a:rPr>
              <a:t> </a:t>
            </a:r>
            <a:endParaRPr lang="ms-MY" sz="1100" dirty="0">
              <a:solidFill>
                <a:srgbClr val="000000"/>
              </a:solidFill>
              <a:latin typeface="Arial" panose="020B0604020202020204" pitchFamily="34" charset="0"/>
              <a:cs typeface="Arial" panose="020B0604020202020204" pitchFamily="34" charset="0"/>
            </a:endParaRPr>
          </a:p>
        </p:txBody>
      </p:sp>
      <p:sp>
        <p:nvSpPr>
          <p:cNvPr id="13" name="Rectangle 12"/>
          <p:cNvSpPr/>
          <p:nvPr/>
        </p:nvSpPr>
        <p:spPr>
          <a:xfrm>
            <a:off x="8359352" y="1786522"/>
            <a:ext cx="1547862" cy="29027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ms-MY" sz="1100" dirty="0">
                <a:solidFill>
                  <a:srgbClr val="000000"/>
                </a:solidFill>
                <a:latin typeface="Arial" panose="020B0604020202020204" pitchFamily="34" charset="0"/>
                <a:cs typeface="Arial" panose="020B0604020202020204" pitchFamily="34" charset="0"/>
              </a:rPr>
              <a:t>Periodic portal and content maintenance carried out </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dirty="0">
                <a:solidFill>
                  <a:srgbClr val="000000"/>
                </a:solidFill>
                <a:latin typeface="Arial" panose="020B0604020202020204" pitchFamily="34" charset="0"/>
                <a:cs typeface="Arial" panose="020B0604020202020204" pitchFamily="34" charset="0"/>
              </a:rPr>
              <a:t>Promotion activities to enhance usage of portal conducted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dirty="0">
                <a:solidFill>
                  <a:srgbClr val="000000"/>
                </a:solidFill>
                <a:latin typeface="Arial" panose="020B0604020202020204" pitchFamily="34" charset="0"/>
                <a:cs typeface="Arial" panose="020B0604020202020204" pitchFamily="34" charset="0"/>
              </a:rPr>
              <a:t>5,000 unique portal users registered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b="1"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smtClean="0">
                <a:solidFill>
                  <a:srgbClr val="000000"/>
                </a:solidFill>
                <a:latin typeface="Arial" panose="020B0604020202020204" pitchFamily="34" charset="0"/>
                <a:cs typeface="Arial" panose="020B0604020202020204" pitchFamily="34" charset="0"/>
              </a:rPr>
              <a:t>Weightage</a:t>
            </a:r>
            <a:r>
              <a:rPr lang="en-US" sz="1100" b="1" dirty="0">
                <a:solidFill>
                  <a:srgbClr val="000000"/>
                </a:solidFill>
                <a:latin typeface="Arial" panose="020B0604020202020204" pitchFamily="34" charset="0"/>
                <a:cs typeface="Arial" panose="020B0604020202020204" pitchFamily="34" charset="0"/>
              </a:rPr>
              <a:t>: 10</a:t>
            </a:r>
            <a:r>
              <a:rPr lang="en-US" sz="1100" b="1" dirty="0" smtClean="0">
                <a:solidFill>
                  <a:srgbClr val="000000"/>
                </a:solidFill>
                <a:latin typeface="Arial" panose="020B0604020202020204" pitchFamily="34" charset="0"/>
                <a:cs typeface="Arial" panose="020B0604020202020204" pitchFamily="34" charset="0"/>
              </a:rPr>
              <a:t>%</a:t>
            </a:r>
            <a:endParaRPr lang="ms-MY" sz="1100" dirty="0">
              <a:solidFill>
                <a:srgbClr val="000000"/>
              </a:solidFill>
              <a:latin typeface="Arial" panose="020B0604020202020204" pitchFamily="34" charset="0"/>
              <a:cs typeface="Arial" panose="020B0604020202020204" pitchFamily="34" charset="0"/>
            </a:endParaRPr>
          </a:p>
        </p:txBody>
      </p:sp>
      <p:sp>
        <p:nvSpPr>
          <p:cNvPr id="14" name="Rectangle 13"/>
          <p:cNvSpPr/>
          <p:nvPr/>
        </p:nvSpPr>
        <p:spPr>
          <a:xfrm>
            <a:off x="10079107" y="1786522"/>
            <a:ext cx="1546219" cy="29027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8000" tIns="36000" rIns="18000" bIns="36000">
            <a:spAutoFit/>
          </a:bodyPr>
          <a:lstStyle/>
          <a:p>
            <a:pPr>
              <a:lnSpc>
                <a:spcPct val="88000"/>
              </a:lnSpc>
              <a:defRPr/>
            </a:pPr>
            <a:r>
              <a:rPr lang="ms-MY" sz="1100" dirty="0">
                <a:solidFill>
                  <a:srgbClr val="000000"/>
                </a:solidFill>
                <a:latin typeface="Arial" panose="020B0604020202020204" pitchFamily="34" charset="0"/>
                <a:cs typeface="Arial" panose="020B0604020202020204" pitchFamily="34" charset="0"/>
              </a:rPr>
              <a:t>Periodic portal and content maintenance carried out</a:t>
            </a:r>
          </a:p>
          <a:p>
            <a:pPr>
              <a:lnSpc>
                <a:spcPct val="88000"/>
              </a:lnSpc>
              <a:defRPr/>
            </a:pPr>
            <a:endParaRPr lang="ms-MY"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dirty="0">
                <a:solidFill>
                  <a:srgbClr val="000000"/>
                </a:solidFill>
                <a:latin typeface="Arial" panose="020B0604020202020204" pitchFamily="34" charset="0"/>
                <a:cs typeface="Arial" panose="020B0604020202020204" pitchFamily="34" charset="0"/>
              </a:rPr>
              <a:t>Promotion activities to enhance usage of portal conducted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dirty="0">
                <a:solidFill>
                  <a:srgbClr val="000000"/>
                </a:solidFill>
                <a:latin typeface="Arial" panose="020B0604020202020204" pitchFamily="34" charset="0"/>
                <a:cs typeface="Arial" panose="020B0604020202020204" pitchFamily="34" charset="0"/>
              </a:rPr>
              <a:t>5,000 unique portal users registered</a:t>
            </a: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smtClean="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endParaRPr lang="en-US" sz="1100" dirty="0">
              <a:solidFill>
                <a:srgbClr val="000000"/>
              </a:solidFill>
              <a:latin typeface="Arial" panose="020B0604020202020204" pitchFamily="34" charset="0"/>
              <a:cs typeface="Arial" panose="020B0604020202020204" pitchFamily="34" charset="0"/>
            </a:endParaRPr>
          </a:p>
          <a:p>
            <a:pPr>
              <a:lnSpc>
                <a:spcPct val="88000"/>
              </a:lnSpc>
              <a:defRPr/>
            </a:pPr>
            <a:r>
              <a:rPr lang="en-US" sz="1100" b="1" dirty="0">
                <a:solidFill>
                  <a:srgbClr val="000000"/>
                </a:solidFill>
                <a:latin typeface="Arial" panose="020B0604020202020204" pitchFamily="34" charset="0"/>
                <a:cs typeface="Arial" panose="020B0604020202020204" pitchFamily="34" charset="0"/>
              </a:rPr>
              <a:t>Weightage: 10% </a:t>
            </a:r>
            <a:r>
              <a:rPr lang="ms-MY" sz="1100" dirty="0" smtClean="0">
                <a:solidFill>
                  <a:srgbClr val="000000"/>
                </a:solidFill>
                <a:latin typeface="Arial" panose="020B0604020202020204" pitchFamily="34" charset="0"/>
                <a:cs typeface="Arial" panose="020B0604020202020204" pitchFamily="34" charset="0"/>
              </a:rPr>
              <a:t> </a:t>
            </a:r>
            <a:endParaRPr lang="ms-MY" sz="1100" dirty="0">
              <a:solidFill>
                <a:srgbClr val="000000"/>
              </a:solidFill>
              <a:latin typeface="Arial" panose="020B0604020202020204" pitchFamily="34" charset="0"/>
              <a:cs typeface="Arial" panose="020B0604020202020204" pitchFamily="34" charset="0"/>
            </a:endParaRPr>
          </a:p>
        </p:txBody>
      </p:sp>
      <p:grpSp>
        <p:nvGrpSpPr>
          <p:cNvPr id="3" name="Group 150"/>
          <p:cNvGrpSpPr>
            <a:grpSpLocks/>
          </p:cNvGrpSpPr>
          <p:nvPr/>
        </p:nvGrpSpPr>
        <p:grpSpPr bwMode="auto">
          <a:xfrm>
            <a:off x="2890194" y="4826792"/>
            <a:ext cx="9074984" cy="812344"/>
            <a:chOff x="2743200" y="1187532"/>
            <a:chExt cx="7116281" cy="811022"/>
          </a:xfrm>
        </p:grpSpPr>
        <p:grpSp>
          <p:nvGrpSpPr>
            <p:cNvPr id="6" name="Group 141"/>
            <p:cNvGrpSpPr>
              <a:grpSpLocks/>
            </p:cNvGrpSpPr>
            <p:nvPr/>
          </p:nvGrpSpPr>
          <p:grpSpPr bwMode="auto">
            <a:xfrm>
              <a:off x="2743200" y="1187532"/>
              <a:ext cx="7116281" cy="266973"/>
              <a:chOff x="2743200" y="1187532"/>
              <a:chExt cx="7116281" cy="266973"/>
            </a:xfrm>
          </p:grpSpPr>
          <p:sp>
            <p:nvSpPr>
              <p:cNvPr id="35" name="Pentagon 34"/>
              <p:cNvSpPr/>
              <p:nvPr/>
            </p:nvSpPr>
            <p:spPr>
              <a:xfrm>
                <a:off x="2743200" y="1187532"/>
                <a:ext cx="7116281" cy="264682"/>
              </a:xfrm>
              <a:prstGeom prst="homePlate">
                <a:avLst/>
              </a:prstGeom>
              <a:solidFill>
                <a:srgbClr val="606C73">
                  <a:alpha val="21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248862" name="TextBox 35"/>
              <p:cNvSpPr txBox="1">
                <a:spLocks noChangeArrowheads="1"/>
              </p:cNvSpPr>
              <p:nvPr/>
            </p:nvSpPr>
            <p:spPr bwMode="auto">
              <a:xfrm>
                <a:off x="7261790" y="1224317"/>
                <a:ext cx="461963" cy="221018"/>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2019</a:t>
                </a:r>
              </a:p>
            </p:txBody>
          </p:sp>
          <p:sp>
            <p:nvSpPr>
              <p:cNvPr id="37" name="Diamond 36"/>
              <p:cNvSpPr/>
              <p:nvPr/>
            </p:nvSpPr>
            <p:spPr>
              <a:xfrm>
                <a:off x="7082365" y="1203381"/>
                <a:ext cx="215410" cy="225058"/>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38" name="Diamond 37"/>
              <p:cNvSpPr/>
              <p:nvPr/>
            </p:nvSpPr>
            <p:spPr>
              <a:xfrm>
                <a:off x="2930233" y="1206551"/>
                <a:ext cx="215411" cy="225058"/>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248865" name="TextBox 38"/>
              <p:cNvSpPr txBox="1">
                <a:spLocks noChangeArrowheads="1"/>
              </p:cNvSpPr>
              <p:nvPr/>
            </p:nvSpPr>
            <p:spPr bwMode="auto">
              <a:xfrm>
                <a:off x="3145646" y="1224317"/>
                <a:ext cx="461963" cy="221018"/>
              </a:xfrm>
              <a:prstGeom prst="rect">
                <a:avLst/>
              </a:prstGeom>
              <a:noFill/>
              <a:ln w="9525">
                <a:noFill/>
                <a:miter lim="800000"/>
                <a:headEnd/>
                <a:tailEnd/>
              </a:ln>
            </p:spPr>
            <p:txBody>
              <a:bodyPr lIns="18000" tIns="18000" rIns="18000" bIns="18000">
                <a:spAutoFit/>
              </a:bodyPr>
              <a:lstStyle/>
              <a:p>
                <a:pPr algn="ctr"/>
                <a:r>
                  <a:rPr lang="en-US" sz="1200" dirty="0">
                    <a:latin typeface="Arial" panose="020B0604020202020204" pitchFamily="34" charset="0"/>
                    <a:cs typeface="Arial" panose="020B0604020202020204" pitchFamily="34" charset="0"/>
                  </a:rPr>
                  <a:t>2016</a:t>
                </a:r>
              </a:p>
            </p:txBody>
          </p:sp>
          <p:sp>
            <p:nvSpPr>
              <p:cNvPr id="40" name="Diamond 39"/>
              <p:cNvSpPr/>
              <p:nvPr/>
            </p:nvSpPr>
            <p:spPr>
              <a:xfrm>
                <a:off x="5698320" y="1206551"/>
                <a:ext cx="215411" cy="225058"/>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248867" name="TextBox 40"/>
              <p:cNvSpPr txBox="1">
                <a:spLocks noChangeArrowheads="1"/>
              </p:cNvSpPr>
              <p:nvPr/>
            </p:nvSpPr>
            <p:spPr bwMode="auto">
              <a:xfrm>
                <a:off x="5913198" y="1224317"/>
                <a:ext cx="461963" cy="221018"/>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2018</a:t>
                </a:r>
              </a:p>
            </p:txBody>
          </p:sp>
          <p:sp>
            <p:nvSpPr>
              <p:cNvPr id="42" name="Diamond 41"/>
              <p:cNvSpPr/>
              <p:nvPr/>
            </p:nvSpPr>
            <p:spPr>
              <a:xfrm>
                <a:off x="8323231" y="1206551"/>
                <a:ext cx="215410" cy="225058"/>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248869" name="TextBox 42"/>
              <p:cNvSpPr txBox="1">
                <a:spLocks noChangeArrowheads="1"/>
              </p:cNvSpPr>
              <p:nvPr/>
            </p:nvSpPr>
            <p:spPr bwMode="auto">
              <a:xfrm>
                <a:off x="8538249" y="1224317"/>
                <a:ext cx="461963" cy="221018"/>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2020</a:t>
                </a:r>
              </a:p>
            </p:txBody>
          </p:sp>
          <p:sp>
            <p:nvSpPr>
              <p:cNvPr id="44" name="Diamond 43"/>
              <p:cNvSpPr/>
              <p:nvPr/>
            </p:nvSpPr>
            <p:spPr>
              <a:xfrm>
                <a:off x="4365872" y="1216061"/>
                <a:ext cx="215410" cy="225058"/>
              </a:xfrm>
              <a:prstGeom prst="diamond">
                <a:avLst/>
              </a:prstGeom>
              <a:solidFill>
                <a:srgbClr val="606C73"/>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lgn="ctr">
                  <a:defRPr/>
                </a:pPr>
                <a:endParaRPr lang="ms-MY" sz="1400" dirty="0">
                  <a:solidFill>
                    <a:srgbClr val="000000"/>
                  </a:solidFill>
                  <a:latin typeface="Arial" panose="020B0604020202020204" pitchFamily="34" charset="0"/>
                  <a:cs typeface="Arial" panose="020B0604020202020204" pitchFamily="34" charset="0"/>
                </a:endParaRPr>
              </a:p>
            </p:txBody>
          </p:sp>
          <p:sp>
            <p:nvSpPr>
              <p:cNvPr id="248871" name="TextBox 44"/>
              <p:cNvSpPr txBox="1">
                <a:spLocks noChangeArrowheads="1"/>
              </p:cNvSpPr>
              <p:nvPr/>
            </p:nvSpPr>
            <p:spPr bwMode="auto">
              <a:xfrm>
                <a:off x="4580884" y="1233487"/>
                <a:ext cx="461963" cy="221018"/>
              </a:xfrm>
              <a:prstGeom prst="rect">
                <a:avLst/>
              </a:prstGeom>
              <a:noFill/>
              <a:ln w="9525">
                <a:noFill/>
                <a:miter lim="800000"/>
                <a:headEnd/>
                <a:tailEnd/>
              </a:ln>
            </p:spPr>
            <p:txBody>
              <a:bodyPr lIns="18000" tIns="18000" rIns="18000" bIns="18000">
                <a:spAutoFit/>
              </a:bodyPr>
              <a:lstStyle/>
              <a:p>
                <a:pPr algn="ctr"/>
                <a:r>
                  <a:rPr lang="en-US" sz="1200">
                    <a:latin typeface="Arial" panose="020B0604020202020204" pitchFamily="34" charset="0"/>
                    <a:cs typeface="Arial" panose="020B0604020202020204" pitchFamily="34" charset="0"/>
                  </a:rPr>
                  <a:t>2017</a:t>
                </a:r>
              </a:p>
            </p:txBody>
          </p:sp>
        </p:grpSp>
        <p:sp>
          <p:nvSpPr>
            <p:cNvPr id="28" name="Rectangle 27"/>
            <p:cNvSpPr/>
            <p:nvPr/>
          </p:nvSpPr>
          <p:spPr>
            <a:xfrm>
              <a:off x="2989184" y="1520365"/>
              <a:ext cx="1256345" cy="478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000" dirty="0">
                  <a:solidFill>
                    <a:srgbClr val="000000"/>
                  </a:solidFill>
                  <a:latin typeface="Arial" panose="020B0604020202020204" pitchFamily="34" charset="0"/>
                  <a:cs typeface="Arial" panose="020B0604020202020204" pitchFamily="34" charset="0"/>
                </a:rPr>
                <a:t>Construction Industry Review &amp; Outlook  2015/2016 published </a:t>
              </a:r>
              <a:endParaRPr lang="ms-MY" sz="1000" dirty="0">
                <a:solidFill>
                  <a:srgbClr val="000000"/>
                </a:solidFill>
                <a:latin typeface="Arial" panose="020B0604020202020204" pitchFamily="34" charset="0"/>
                <a:cs typeface="Arial" panose="020B0604020202020204" pitchFamily="34" charset="0"/>
              </a:endParaRPr>
            </a:p>
          </p:txBody>
        </p:sp>
        <p:sp>
          <p:nvSpPr>
            <p:cNvPr id="31" name="Rectangle 30"/>
            <p:cNvSpPr/>
            <p:nvPr/>
          </p:nvSpPr>
          <p:spPr>
            <a:xfrm>
              <a:off x="4368452" y="1518779"/>
              <a:ext cx="1256345" cy="478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000" dirty="0">
                  <a:solidFill>
                    <a:srgbClr val="000000"/>
                  </a:solidFill>
                  <a:latin typeface="Arial" panose="020B0604020202020204" pitchFamily="34" charset="0"/>
                  <a:cs typeface="Arial" panose="020B0604020202020204" pitchFamily="34" charset="0"/>
                </a:rPr>
                <a:t>Construction Industry Review &amp; Outlook  2016/2017 published </a:t>
              </a:r>
              <a:endParaRPr lang="ms-MY" sz="1000" dirty="0">
                <a:solidFill>
                  <a:srgbClr val="000000"/>
                </a:solidFill>
                <a:latin typeface="Arial" panose="020B0604020202020204" pitchFamily="34" charset="0"/>
                <a:cs typeface="Arial" panose="020B0604020202020204" pitchFamily="34" charset="0"/>
              </a:endParaRPr>
            </a:p>
          </p:txBody>
        </p:sp>
        <p:sp>
          <p:nvSpPr>
            <p:cNvPr id="32" name="Rectangle 31"/>
            <p:cNvSpPr/>
            <p:nvPr/>
          </p:nvSpPr>
          <p:spPr>
            <a:xfrm>
              <a:off x="5752495" y="1520364"/>
              <a:ext cx="1256345" cy="47818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000" dirty="0">
                  <a:solidFill>
                    <a:srgbClr val="000000"/>
                  </a:solidFill>
                  <a:latin typeface="Arial" panose="020B0604020202020204" pitchFamily="34" charset="0"/>
                  <a:cs typeface="Arial" panose="020B0604020202020204" pitchFamily="34" charset="0"/>
                </a:rPr>
                <a:t>Construction Industry Review &amp; Outlook  2017/2018 published </a:t>
              </a:r>
              <a:endParaRPr lang="ms-MY" sz="1000" dirty="0">
                <a:solidFill>
                  <a:srgbClr val="000000"/>
                </a:solidFill>
                <a:latin typeface="Arial" panose="020B0604020202020204" pitchFamily="34" charset="0"/>
                <a:cs typeface="Arial" panose="020B0604020202020204" pitchFamily="34" charset="0"/>
              </a:endParaRPr>
            </a:p>
          </p:txBody>
        </p:sp>
      </p:grpSp>
      <p:sp>
        <p:nvSpPr>
          <p:cNvPr id="66" name="Title 4"/>
          <p:cNvSpPr txBox="1">
            <a:spLocks/>
          </p:cNvSpPr>
          <p:nvPr/>
        </p:nvSpPr>
        <p:spPr>
          <a:xfrm>
            <a:off x="1277497" y="1052737"/>
            <a:ext cx="1219200" cy="357187"/>
          </a:xfrm>
          <a:prstGeom prst="rect">
            <a:avLst/>
          </a:prstGeom>
        </p:spPr>
        <p:txBody>
          <a:bodyPr lIns="0" rIns="0" anchor="b"/>
          <a:lstStyle/>
          <a:p>
            <a:pPr>
              <a:defRPr/>
            </a:pPr>
            <a:r>
              <a:rPr lang="en-MY" b="1" dirty="0">
                <a:latin typeface="+mj-lt"/>
                <a:ea typeface="+mj-ea"/>
                <a:cs typeface="+mj-cs"/>
              </a:rPr>
              <a:t>CITP KPI</a:t>
            </a:r>
            <a:endParaRPr lang="en-US" b="1" dirty="0">
              <a:latin typeface="+mj-lt"/>
              <a:ea typeface="+mj-ea"/>
              <a:cs typeface="+mj-cs"/>
            </a:endParaRPr>
          </a:p>
        </p:txBody>
      </p:sp>
      <p:sp>
        <p:nvSpPr>
          <p:cNvPr id="67" name="Title 4"/>
          <p:cNvSpPr txBox="1">
            <a:spLocks/>
          </p:cNvSpPr>
          <p:nvPr/>
        </p:nvSpPr>
        <p:spPr>
          <a:xfrm>
            <a:off x="5807869" y="1125760"/>
            <a:ext cx="3111104" cy="284162"/>
          </a:xfrm>
          <a:prstGeom prst="rect">
            <a:avLst/>
          </a:prstGeom>
        </p:spPr>
        <p:txBody>
          <a:bodyPr lIns="0" rIns="0" anchor="b"/>
          <a:lstStyle/>
          <a:p>
            <a:pPr>
              <a:defRPr/>
            </a:pPr>
            <a:r>
              <a:rPr lang="en-MY" b="1" dirty="0">
                <a:latin typeface="+mj-lt"/>
                <a:ea typeface="+mj-ea"/>
                <a:cs typeface="+mj-cs"/>
              </a:rPr>
              <a:t>Annual Target for CITP KPI</a:t>
            </a:r>
            <a:endParaRPr lang="en-US" b="1" dirty="0">
              <a:latin typeface="+mj-lt"/>
              <a:ea typeface="+mj-ea"/>
              <a:cs typeface="+mj-cs"/>
            </a:endParaRPr>
          </a:p>
        </p:txBody>
      </p:sp>
      <p:sp>
        <p:nvSpPr>
          <p:cNvPr id="68" name="Rectangle 67"/>
          <p:cNvSpPr/>
          <p:nvPr/>
        </p:nvSpPr>
        <p:spPr>
          <a:xfrm>
            <a:off x="8420867" y="5169416"/>
            <a:ext cx="1159669" cy="6143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000" dirty="0">
                <a:solidFill>
                  <a:srgbClr val="000000"/>
                </a:solidFill>
                <a:latin typeface="Arial" panose="020B0604020202020204" pitchFamily="34" charset="0"/>
                <a:cs typeface="Arial" panose="020B0604020202020204" pitchFamily="34" charset="0"/>
              </a:rPr>
              <a:t>Construction Industry Review &amp; Outlook  2018/2019 published </a:t>
            </a:r>
            <a:endParaRPr lang="ms-MY" sz="1000" dirty="0">
              <a:solidFill>
                <a:srgbClr val="000000"/>
              </a:solidFill>
              <a:latin typeface="Arial" panose="020B0604020202020204" pitchFamily="34" charset="0"/>
              <a:cs typeface="Arial" panose="020B0604020202020204" pitchFamily="34" charset="0"/>
            </a:endParaRPr>
          </a:p>
        </p:txBody>
      </p:sp>
      <p:sp>
        <p:nvSpPr>
          <p:cNvPr id="69" name="Rectangle 68"/>
          <p:cNvSpPr/>
          <p:nvPr/>
        </p:nvSpPr>
        <p:spPr>
          <a:xfrm>
            <a:off x="9964543" y="5167786"/>
            <a:ext cx="1159669" cy="61439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en-US" sz="1000" dirty="0">
                <a:solidFill>
                  <a:srgbClr val="000000"/>
                </a:solidFill>
                <a:latin typeface="Arial" panose="020B0604020202020204" pitchFamily="34" charset="0"/>
                <a:cs typeface="Arial" panose="020B0604020202020204" pitchFamily="34" charset="0"/>
              </a:rPr>
              <a:t>Construction Industry Review &amp; Outlook  2019/2020 published </a:t>
            </a:r>
            <a:endParaRPr lang="ms-MY" sz="1000" dirty="0">
              <a:solidFill>
                <a:srgbClr val="000000"/>
              </a:solidFill>
              <a:latin typeface="Arial" panose="020B0604020202020204" pitchFamily="34" charset="0"/>
              <a:cs typeface="Arial" panose="020B0604020202020204" pitchFamily="34" charset="0"/>
            </a:endParaRPr>
          </a:p>
        </p:txBody>
      </p:sp>
      <p:sp>
        <p:nvSpPr>
          <p:cNvPr id="75" name="Rectangle 74"/>
          <p:cNvSpPr/>
          <p:nvPr/>
        </p:nvSpPr>
        <p:spPr>
          <a:xfrm>
            <a:off x="563676" y="3612111"/>
            <a:ext cx="2263379" cy="926014"/>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nSpc>
                <a:spcPct val="88000"/>
              </a:lnSpc>
              <a:defRPr/>
            </a:pPr>
            <a:r>
              <a:rPr lang="ms-MY" sz="1050" dirty="0">
                <a:solidFill>
                  <a:srgbClr val="FF0000"/>
                </a:solidFill>
                <a:latin typeface="Arial" panose="020B0604020202020204" pitchFamily="34" charset="0"/>
                <a:cs typeface="Arial" panose="020B0604020202020204" pitchFamily="34" charset="0"/>
              </a:rPr>
              <a:t>Note: </a:t>
            </a:r>
          </a:p>
          <a:p>
            <a:pPr>
              <a:lnSpc>
                <a:spcPct val="88000"/>
              </a:lnSpc>
              <a:defRPr/>
            </a:pPr>
            <a:r>
              <a:rPr lang="ms-MY" sz="1050" dirty="0">
                <a:solidFill>
                  <a:srgbClr val="FF0000"/>
                </a:solidFill>
                <a:latin typeface="Arial" panose="020B0604020202020204" pitchFamily="34" charset="0"/>
                <a:cs typeface="Arial" panose="020B0604020202020204" pitchFamily="34" charset="0"/>
              </a:rPr>
              <a:t>Depend on completion  and integration with CIDB’s Centralised Information Management System (CIMS) and expected to be completed by </a:t>
            </a:r>
            <a:r>
              <a:rPr lang="ms-MY" sz="1050" dirty="0" smtClean="0">
                <a:solidFill>
                  <a:srgbClr val="FF0000"/>
                </a:solidFill>
                <a:latin typeface="Arial" panose="020B0604020202020204" pitchFamily="34" charset="0"/>
                <a:cs typeface="Arial" panose="020B0604020202020204" pitchFamily="34" charset="0"/>
              </a:rPr>
              <a:t>2018.</a:t>
            </a:r>
            <a:endParaRPr lang="ms-MY" sz="1050" dirty="0">
              <a:solidFill>
                <a:srgbClr val="FF0000"/>
              </a:solidFill>
              <a:latin typeface="Arial" panose="020B0604020202020204" pitchFamily="34" charset="0"/>
              <a:cs typeface="Arial" panose="020B0604020202020204" pitchFamily="34" charset="0"/>
            </a:endParaRPr>
          </a:p>
        </p:txBody>
      </p:sp>
      <p:sp>
        <p:nvSpPr>
          <p:cNvPr id="83" name="Rectangle 82"/>
          <p:cNvSpPr/>
          <p:nvPr/>
        </p:nvSpPr>
        <p:spPr>
          <a:xfrm>
            <a:off x="3069481" y="6180152"/>
            <a:ext cx="1159669" cy="21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r>
              <a:rPr lang="en-US" sz="1000" b="1" dirty="0" err="1">
                <a:solidFill>
                  <a:srgbClr val="000000"/>
                </a:solidFill>
                <a:latin typeface="Arial" panose="020B0604020202020204" pitchFamily="34" charset="0"/>
                <a:cs typeface="Arial" panose="020B0604020202020204" pitchFamily="34" charset="0"/>
              </a:rPr>
              <a:t>Weightage</a:t>
            </a:r>
            <a:r>
              <a:rPr lang="en-US" sz="1000" b="1" dirty="0">
                <a:solidFill>
                  <a:srgbClr val="000000"/>
                </a:solidFill>
                <a:latin typeface="Arial" panose="020B0604020202020204" pitchFamily="34" charset="0"/>
                <a:cs typeface="Arial" panose="020B0604020202020204" pitchFamily="34" charset="0"/>
              </a:rPr>
              <a:t>: 20% </a:t>
            </a:r>
            <a:endParaRPr lang="ms-MY" sz="1000" b="1" dirty="0">
              <a:solidFill>
                <a:srgbClr val="000000"/>
              </a:solidFill>
              <a:latin typeface="Arial" panose="020B0604020202020204" pitchFamily="34" charset="0"/>
              <a:cs typeface="Arial" panose="020B0604020202020204" pitchFamily="34" charset="0"/>
            </a:endParaRPr>
          </a:p>
        </p:txBody>
      </p:sp>
      <p:sp>
        <p:nvSpPr>
          <p:cNvPr id="84" name="Rectangle 83"/>
          <p:cNvSpPr/>
          <p:nvPr/>
        </p:nvSpPr>
        <p:spPr>
          <a:xfrm>
            <a:off x="4892359" y="6194944"/>
            <a:ext cx="1159669" cy="21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r>
              <a:rPr lang="en-US" sz="1000" b="1" dirty="0" err="1">
                <a:solidFill>
                  <a:srgbClr val="000000"/>
                </a:solidFill>
                <a:latin typeface="Arial" panose="020B0604020202020204" pitchFamily="34" charset="0"/>
                <a:cs typeface="Arial" panose="020B0604020202020204" pitchFamily="34" charset="0"/>
              </a:rPr>
              <a:t>Weightage</a:t>
            </a:r>
            <a:r>
              <a:rPr lang="en-US" sz="1000" b="1" dirty="0">
                <a:solidFill>
                  <a:srgbClr val="000000"/>
                </a:solidFill>
                <a:latin typeface="Arial" panose="020B0604020202020204" pitchFamily="34" charset="0"/>
                <a:cs typeface="Arial" panose="020B0604020202020204" pitchFamily="34" charset="0"/>
              </a:rPr>
              <a:t>: 20% </a:t>
            </a:r>
            <a:endParaRPr lang="ms-MY" sz="1000" b="1" dirty="0">
              <a:solidFill>
                <a:srgbClr val="000000"/>
              </a:solidFill>
              <a:latin typeface="Arial" panose="020B0604020202020204" pitchFamily="34" charset="0"/>
              <a:cs typeface="Arial" panose="020B0604020202020204" pitchFamily="34" charset="0"/>
            </a:endParaRPr>
          </a:p>
        </p:txBody>
      </p:sp>
      <p:sp>
        <p:nvSpPr>
          <p:cNvPr id="85" name="Rectangle 84"/>
          <p:cNvSpPr/>
          <p:nvPr/>
        </p:nvSpPr>
        <p:spPr>
          <a:xfrm>
            <a:off x="6564929" y="6194944"/>
            <a:ext cx="1159669" cy="21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r>
              <a:rPr lang="en-US" sz="1000" b="1" dirty="0" err="1">
                <a:solidFill>
                  <a:srgbClr val="000000"/>
                </a:solidFill>
                <a:latin typeface="Arial" panose="020B0604020202020204" pitchFamily="34" charset="0"/>
                <a:cs typeface="Arial" panose="020B0604020202020204" pitchFamily="34" charset="0"/>
              </a:rPr>
              <a:t>Weightage</a:t>
            </a:r>
            <a:r>
              <a:rPr lang="en-US" sz="1000" b="1" dirty="0">
                <a:solidFill>
                  <a:srgbClr val="000000"/>
                </a:solidFill>
                <a:latin typeface="Arial" panose="020B0604020202020204" pitchFamily="34" charset="0"/>
                <a:cs typeface="Arial" panose="020B0604020202020204" pitchFamily="34" charset="0"/>
              </a:rPr>
              <a:t>: 20% </a:t>
            </a:r>
            <a:endParaRPr lang="ms-MY" sz="1000" b="1" dirty="0">
              <a:solidFill>
                <a:srgbClr val="000000"/>
              </a:solidFill>
              <a:latin typeface="Arial" panose="020B0604020202020204" pitchFamily="34" charset="0"/>
              <a:cs typeface="Arial" panose="020B0604020202020204" pitchFamily="34" charset="0"/>
            </a:endParaRPr>
          </a:p>
        </p:txBody>
      </p:sp>
      <p:sp>
        <p:nvSpPr>
          <p:cNvPr id="86" name="Rectangle 85"/>
          <p:cNvSpPr/>
          <p:nvPr/>
        </p:nvSpPr>
        <p:spPr>
          <a:xfrm>
            <a:off x="8261940" y="6194944"/>
            <a:ext cx="1159669" cy="21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r>
              <a:rPr lang="en-US" sz="1000" b="1" dirty="0" err="1">
                <a:solidFill>
                  <a:srgbClr val="000000"/>
                </a:solidFill>
                <a:latin typeface="Arial" panose="020B0604020202020204" pitchFamily="34" charset="0"/>
                <a:cs typeface="Arial" panose="020B0604020202020204" pitchFamily="34" charset="0"/>
              </a:rPr>
              <a:t>Weightage</a:t>
            </a:r>
            <a:r>
              <a:rPr lang="en-US" sz="1000" b="1" dirty="0">
                <a:solidFill>
                  <a:srgbClr val="000000"/>
                </a:solidFill>
                <a:latin typeface="Arial" panose="020B0604020202020204" pitchFamily="34" charset="0"/>
                <a:cs typeface="Arial" panose="020B0604020202020204" pitchFamily="34" charset="0"/>
              </a:rPr>
              <a:t>: 20% </a:t>
            </a:r>
            <a:endParaRPr lang="ms-MY" sz="1000" b="1" dirty="0">
              <a:solidFill>
                <a:srgbClr val="000000"/>
              </a:solidFill>
              <a:latin typeface="Arial" panose="020B0604020202020204" pitchFamily="34" charset="0"/>
              <a:cs typeface="Arial" panose="020B0604020202020204" pitchFamily="34" charset="0"/>
            </a:endParaRPr>
          </a:p>
        </p:txBody>
      </p:sp>
      <p:sp>
        <p:nvSpPr>
          <p:cNvPr id="87" name="Rectangle 86"/>
          <p:cNvSpPr/>
          <p:nvPr/>
        </p:nvSpPr>
        <p:spPr>
          <a:xfrm>
            <a:off x="9853461" y="6194944"/>
            <a:ext cx="1159669" cy="21431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18000" tIns="36000" rIns="18000" bIns="36000">
            <a:spAutoFit/>
          </a:bodyPr>
          <a:lstStyle/>
          <a:p>
            <a:pPr algn="ctr">
              <a:lnSpc>
                <a:spcPct val="88000"/>
              </a:lnSpc>
              <a:defRPr/>
            </a:pPr>
            <a:r>
              <a:rPr lang="en-US" sz="1000" b="1" dirty="0" err="1">
                <a:solidFill>
                  <a:srgbClr val="000000"/>
                </a:solidFill>
                <a:latin typeface="Arial" panose="020B0604020202020204" pitchFamily="34" charset="0"/>
                <a:cs typeface="Arial" panose="020B0604020202020204" pitchFamily="34" charset="0"/>
              </a:rPr>
              <a:t>Weightage</a:t>
            </a:r>
            <a:r>
              <a:rPr lang="en-US" sz="1000" b="1" dirty="0">
                <a:solidFill>
                  <a:srgbClr val="000000"/>
                </a:solidFill>
                <a:latin typeface="Arial" panose="020B0604020202020204" pitchFamily="34" charset="0"/>
                <a:cs typeface="Arial" panose="020B0604020202020204" pitchFamily="34" charset="0"/>
              </a:rPr>
              <a:t>: 20%</a:t>
            </a:r>
            <a:endParaRPr lang="ms-MY" sz="1000" b="1" dirty="0">
              <a:solidFill>
                <a:srgbClr val="000000"/>
              </a:solidFill>
              <a:latin typeface="Arial" panose="020B0604020202020204" pitchFamily="34" charset="0"/>
              <a:cs typeface="Arial" panose="020B0604020202020204" pitchFamily="34" charset="0"/>
            </a:endParaRPr>
          </a:p>
        </p:txBody>
      </p:sp>
      <p:sp>
        <p:nvSpPr>
          <p:cNvPr id="51" name="Slide Number Placeholder 1"/>
          <p:cNvSpPr txBox="1">
            <a:spLocks/>
          </p:cNvSpPr>
          <p:nvPr/>
        </p:nvSpPr>
        <p:spPr>
          <a:xfrm>
            <a:off x="9279341"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smtClean="0">
                <a:solidFill>
                  <a:schemeClr val="bg1">
                    <a:lumMod val="50000"/>
                  </a:schemeClr>
                </a:solidFill>
              </a:rPr>
              <a:t>14</a:t>
            </a:r>
            <a:endParaRPr lang="en-US" sz="1600" dirty="0">
              <a:solidFill>
                <a:schemeClr val="bg1">
                  <a:lumMod val="50000"/>
                </a:schemeClr>
              </a:solidFill>
            </a:endParaRPr>
          </a:p>
        </p:txBody>
      </p:sp>
    </p:spTree>
    <p:extLst>
      <p:ext uri="{BB962C8B-B14F-4D97-AF65-F5344CB8AC3E}">
        <p14:creationId xmlns:p14="http://schemas.microsoft.com/office/powerpoint/2010/main" val="1327596935"/>
      </p:ext>
    </p:extLst>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331539" y="3749116"/>
            <a:ext cx="3860461"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p:cNvSpPr/>
          <p:nvPr/>
        </p:nvSpPr>
        <p:spPr>
          <a:xfrm>
            <a:off x="8304245" y="4309138"/>
            <a:ext cx="3887756"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p:cNvSpPr/>
          <p:nvPr/>
        </p:nvSpPr>
        <p:spPr>
          <a:xfrm>
            <a:off x="8304245" y="3212976"/>
            <a:ext cx="3887755"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12"/>
          <p:cNvSpPr/>
          <p:nvPr/>
        </p:nvSpPr>
        <p:spPr>
          <a:xfrm>
            <a:off x="8331539" y="2668996"/>
            <a:ext cx="3860461"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Rectangle 13"/>
          <p:cNvSpPr/>
          <p:nvPr/>
        </p:nvSpPr>
        <p:spPr>
          <a:xfrm>
            <a:off x="8331538" y="2116814"/>
            <a:ext cx="3860463"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p:cNvSpPr/>
          <p:nvPr/>
        </p:nvSpPr>
        <p:spPr>
          <a:xfrm>
            <a:off x="0" y="3733074"/>
            <a:ext cx="3599723"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p:cNvSpPr/>
          <p:nvPr/>
        </p:nvSpPr>
        <p:spPr>
          <a:xfrm>
            <a:off x="-27293" y="3196934"/>
            <a:ext cx="3915048"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5"/>
          <p:cNvSpPr/>
          <p:nvPr/>
        </p:nvSpPr>
        <p:spPr>
          <a:xfrm>
            <a:off x="0" y="2652954"/>
            <a:ext cx="4271797"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p:cNvSpPr/>
          <p:nvPr/>
        </p:nvSpPr>
        <p:spPr>
          <a:xfrm>
            <a:off x="0" y="2100772"/>
            <a:ext cx="4751851"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FF0000"/>
              </a:solidFill>
            </a:endParaRPr>
          </a:p>
        </p:txBody>
      </p:sp>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74451" y="-819472"/>
            <a:ext cx="10586179" cy="7389440"/>
          </a:xfrm>
          <a:prstGeom prst="rect">
            <a:avLst/>
          </a:prstGeom>
        </p:spPr>
      </p:pic>
      <p:sp>
        <p:nvSpPr>
          <p:cNvPr id="3" name="Rectangle 2"/>
          <p:cNvSpPr/>
          <p:nvPr/>
        </p:nvSpPr>
        <p:spPr>
          <a:xfrm>
            <a:off x="5135893" y="2794080"/>
            <a:ext cx="2976331" cy="1754326"/>
          </a:xfrm>
          <a:prstGeom prst="rect">
            <a:avLst/>
          </a:prstGeom>
        </p:spPr>
        <p:txBody>
          <a:bodyPr wrap="square">
            <a:spAutoFit/>
          </a:bodyPr>
          <a:lstStyle/>
          <a:p>
            <a:pPr algn="ctr"/>
            <a:r>
              <a:rPr lang="en-US" b="1" dirty="0">
                <a:solidFill>
                  <a:schemeClr val="tx1">
                    <a:lumMod val="85000"/>
                    <a:lumOff val="15000"/>
                  </a:schemeClr>
                </a:solidFill>
                <a:latin typeface="Arial" pitchFamily="34" charset="0"/>
                <a:cs typeface="Arial" pitchFamily="34" charset="0"/>
              </a:rPr>
              <a:t>National </a:t>
            </a:r>
          </a:p>
          <a:p>
            <a:pPr algn="ctr"/>
            <a:r>
              <a:rPr lang="en-US" b="1" dirty="0">
                <a:solidFill>
                  <a:schemeClr val="tx1">
                    <a:lumMod val="85000"/>
                    <a:lumOff val="15000"/>
                  </a:schemeClr>
                </a:solidFill>
                <a:latin typeface="Arial" pitchFamily="34" charset="0"/>
                <a:cs typeface="Arial" pitchFamily="34" charset="0"/>
              </a:rPr>
              <a:t>Construction Industry Information Centre </a:t>
            </a:r>
          </a:p>
          <a:p>
            <a:pPr algn="ctr"/>
            <a:r>
              <a:rPr lang="en-US" sz="3600" b="1" dirty="0" smtClean="0">
                <a:solidFill>
                  <a:srgbClr val="FF0066"/>
                </a:solidFill>
                <a:latin typeface="Arial" pitchFamily="34" charset="0"/>
                <a:cs typeface="Arial" pitchFamily="34" charset="0"/>
              </a:rPr>
              <a:t>NCIIC</a:t>
            </a:r>
            <a:endParaRPr lang="en-US" sz="3600" b="1" dirty="0">
              <a:solidFill>
                <a:srgbClr val="FF0066"/>
              </a:solidFill>
              <a:latin typeface="Arial" pitchFamily="34" charset="0"/>
              <a:cs typeface="Arial" pitchFamily="34" charset="0"/>
            </a:endParaRPr>
          </a:p>
          <a:p>
            <a:pPr algn="ctr"/>
            <a:r>
              <a:rPr lang="en-US" b="1" dirty="0" smtClean="0">
                <a:solidFill>
                  <a:schemeClr val="tx1">
                    <a:lumMod val="85000"/>
                    <a:lumOff val="15000"/>
                  </a:schemeClr>
                </a:solidFill>
                <a:latin typeface="Arial" pitchFamily="34" charset="0"/>
                <a:cs typeface="Arial" pitchFamily="34" charset="0"/>
              </a:rPr>
              <a:t>portal</a:t>
            </a:r>
            <a:endParaRPr lang="en-US" b="1" dirty="0">
              <a:solidFill>
                <a:schemeClr val="tx1">
                  <a:lumMod val="85000"/>
                  <a:lumOff val="15000"/>
                </a:schemeClr>
              </a:solidFill>
              <a:latin typeface="Arial" pitchFamily="34" charset="0"/>
              <a:cs typeface="Arial" pitchFamily="34" charset="0"/>
            </a:endParaRPr>
          </a:p>
        </p:txBody>
      </p:sp>
      <p:sp>
        <p:nvSpPr>
          <p:cNvPr id="15" name="TextBox 14"/>
          <p:cNvSpPr txBox="1"/>
          <p:nvPr/>
        </p:nvSpPr>
        <p:spPr>
          <a:xfrm>
            <a:off x="10406175" y="4372944"/>
            <a:ext cx="1290738" cy="338554"/>
          </a:xfrm>
          <a:prstGeom prst="rect">
            <a:avLst/>
          </a:prstGeom>
          <a:noFill/>
        </p:spPr>
        <p:txBody>
          <a:bodyPr wrap="none">
            <a:spAutoFit/>
          </a:bodyPr>
          <a:lstStyle/>
          <a:p>
            <a:pPr>
              <a:defRPr/>
            </a:pPr>
            <a:r>
              <a:rPr lang="en-US" sz="1600" b="1" dirty="0" err="1">
                <a:latin typeface="Arial" pitchFamily="34" charset="0"/>
                <a:cs typeface="Arial" pitchFamily="34" charset="0"/>
              </a:rPr>
              <a:t>MyCESMM</a:t>
            </a:r>
            <a:r>
              <a:rPr lang="en-US" sz="1600" b="1" dirty="0">
                <a:latin typeface="Arial" pitchFamily="34" charset="0"/>
                <a:cs typeface="Arial" pitchFamily="34" charset="0"/>
              </a:rPr>
              <a:t> </a:t>
            </a:r>
          </a:p>
        </p:txBody>
      </p:sp>
      <p:sp>
        <p:nvSpPr>
          <p:cNvPr id="16" name="TextBox 15"/>
          <p:cNvSpPr txBox="1"/>
          <p:nvPr/>
        </p:nvSpPr>
        <p:spPr>
          <a:xfrm>
            <a:off x="10128448" y="3765474"/>
            <a:ext cx="1930400" cy="338554"/>
          </a:xfrm>
          <a:prstGeom prst="rect">
            <a:avLst/>
          </a:prstGeom>
          <a:noFill/>
        </p:spPr>
        <p:txBody>
          <a:bodyPr>
            <a:spAutoFit/>
          </a:bodyPr>
          <a:lstStyle/>
          <a:p>
            <a:pPr>
              <a:defRPr/>
            </a:pPr>
            <a:r>
              <a:rPr lang="en-US" sz="1600" b="1" dirty="0" smtClean="0">
                <a:latin typeface="Arial" pitchFamily="34" charset="0"/>
                <a:cs typeface="Arial" pitchFamily="34" charset="0"/>
              </a:rPr>
              <a:t>SCORE &amp; MCORE</a:t>
            </a:r>
            <a:endParaRPr lang="en-US" sz="1600" b="1" dirty="0">
              <a:latin typeface="Arial" pitchFamily="34" charset="0"/>
              <a:cs typeface="Arial" pitchFamily="34" charset="0"/>
            </a:endParaRPr>
          </a:p>
        </p:txBody>
      </p:sp>
      <p:sp>
        <p:nvSpPr>
          <p:cNvPr id="17" name="TextBox 16"/>
          <p:cNvSpPr txBox="1"/>
          <p:nvPr/>
        </p:nvSpPr>
        <p:spPr>
          <a:xfrm>
            <a:off x="9963428" y="4876836"/>
            <a:ext cx="569387" cy="369332"/>
          </a:xfrm>
          <a:prstGeom prst="rect">
            <a:avLst/>
          </a:prstGeom>
          <a:noFill/>
        </p:spPr>
        <p:txBody>
          <a:bodyPr wrap="none">
            <a:spAutoFit/>
          </a:bodyPr>
          <a:lstStyle/>
          <a:p>
            <a:pPr algn="ctr">
              <a:defRPr/>
            </a:pPr>
            <a:r>
              <a:rPr lang="en-US" b="1" dirty="0">
                <a:latin typeface="Arial" pitchFamily="34" charset="0"/>
                <a:cs typeface="Arial" pitchFamily="34" charset="0"/>
              </a:rPr>
              <a:t>IBS</a:t>
            </a:r>
          </a:p>
        </p:txBody>
      </p:sp>
      <p:sp>
        <p:nvSpPr>
          <p:cNvPr id="18" name="TextBox 17"/>
          <p:cNvSpPr txBox="1"/>
          <p:nvPr/>
        </p:nvSpPr>
        <p:spPr>
          <a:xfrm>
            <a:off x="0" y="2105028"/>
            <a:ext cx="4433235" cy="338554"/>
          </a:xfrm>
          <a:prstGeom prst="rect">
            <a:avLst/>
          </a:prstGeom>
          <a:noFill/>
          <a:ln w="38100">
            <a:noFill/>
          </a:ln>
        </p:spPr>
        <p:txBody>
          <a:bodyPr wrap="square">
            <a:spAutoFit/>
          </a:bodyPr>
          <a:lstStyle/>
          <a:p>
            <a:pPr>
              <a:defRPr/>
            </a:pPr>
            <a:r>
              <a:rPr lang="en-US" sz="1600" b="1" dirty="0">
                <a:latin typeface="Arial" pitchFamily="34" charset="0"/>
                <a:cs typeface="Arial" pitchFamily="34" charset="0"/>
              </a:rPr>
              <a:t>Upcoming construction projects</a:t>
            </a:r>
          </a:p>
        </p:txBody>
      </p:sp>
      <p:sp>
        <p:nvSpPr>
          <p:cNvPr id="5" name="Rectangle 4"/>
          <p:cNvSpPr/>
          <p:nvPr/>
        </p:nvSpPr>
        <p:spPr>
          <a:xfrm>
            <a:off x="208667" y="188641"/>
            <a:ext cx="7358175" cy="584775"/>
          </a:xfrm>
          <a:prstGeom prst="rect">
            <a:avLst/>
          </a:prstGeom>
        </p:spPr>
        <p:txBody>
          <a:bodyPr wrap="square">
            <a:spAutoFit/>
          </a:bodyPr>
          <a:lstStyle/>
          <a:p>
            <a:pPr>
              <a:defRPr/>
            </a:pPr>
            <a:r>
              <a:rPr lang="en-US" sz="1600" b="1" dirty="0">
                <a:latin typeface="Arial" pitchFamily="34" charset="0"/>
                <a:cs typeface="Arial" pitchFamily="34" charset="0"/>
              </a:rPr>
              <a:t>Projection on material </a:t>
            </a:r>
          </a:p>
          <a:p>
            <a:pPr>
              <a:defRPr/>
            </a:pPr>
            <a:r>
              <a:rPr lang="en-US" sz="1600" b="1" dirty="0">
                <a:latin typeface="Arial" pitchFamily="34" charset="0"/>
                <a:cs typeface="Arial" pitchFamily="34" charset="0"/>
              </a:rPr>
              <a:t>&amp; workers </a:t>
            </a:r>
          </a:p>
        </p:txBody>
      </p:sp>
      <p:sp>
        <p:nvSpPr>
          <p:cNvPr id="20" name="TextBox 19"/>
          <p:cNvSpPr txBox="1"/>
          <p:nvPr/>
        </p:nvSpPr>
        <p:spPr>
          <a:xfrm>
            <a:off x="7715947" y="5877273"/>
            <a:ext cx="1460656" cy="830997"/>
          </a:xfrm>
          <a:prstGeom prst="rect">
            <a:avLst/>
          </a:prstGeom>
          <a:noFill/>
        </p:spPr>
        <p:txBody>
          <a:bodyPr wrap="none">
            <a:spAutoFit/>
          </a:bodyPr>
          <a:lstStyle/>
          <a:p>
            <a:pPr algn="r">
              <a:defRPr/>
            </a:pPr>
            <a:r>
              <a:rPr lang="en-US" sz="1600" b="1" dirty="0">
                <a:latin typeface="Arial" pitchFamily="34" charset="0"/>
                <a:cs typeface="Arial" pitchFamily="34" charset="0"/>
              </a:rPr>
              <a:t>Construction</a:t>
            </a:r>
          </a:p>
          <a:p>
            <a:pPr algn="r">
              <a:defRPr/>
            </a:pPr>
            <a:r>
              <a:rPr lang="en-US" sz="1600" b="1" dirty="0" smtClean="0">
                <a:latin typeface="Arial" pitchFamily="34" charset="0"/>
                <a:cs typeface="Arial" pitchFamily="34" charset="0"/>
              </a:rPr>
              <a:t>economic</a:t>
            </a:r>
            <a:endParaRPr lang="en-US" sz="1600" b="1" dirty="0">
              <a:latin typeface="Arial" pitchFamily="34" charset="0"/>
              <a:cs typeface="Arial" pitchFamily="34" charset="0"/>
            </a:endParaRPr>
          </a:p>
          <a:p>
            <a:pPr algn="r">
              <a:defRPr/>
            </a:pPr>
            <a:r>
              <a:rPr lang="en-US" sz="1600" b="1" dirty="0" smtClean="0">
                <a:latin typeface="Arial" pitchFamily="34" charset="0"/>
                <a:cs typeface="Arial" pitchFamily="34" charset="0"/>
              </a:rPr>
              <a:t>reports</a:t>
            </a:r>
            <a:endParaRPr lang="en-US" sz="1600" b="1" dirty="0">
              <a:latin typeface="Arial" pitchFamily="34" charset="0"/>
              <a:cs typeface="Arial" pitchFamily="34" charset="0"/>
            </a:endParaRPr>
          </a:p>
        </p:txBody>
      </p:sp>
      <p:sp>
        <p:nvSpPr>
          <p:cNvPr id="21" name="TextBox 20"/>
          <p:cNvSpPr txBox="1"/>
          <p:nvPr/>
        </p:nvSpPr>
        <p:spPr>
          <a:xfrm>
            <a:off x="17294" y="2698875"/>
            <a:ext cx="4079776" cy="338554"/>
          </a:xfrm>
          <a:prstGeom prst="rect">
            <a:avLst/>
          </a:prstGeom>
          <a:noFill/>
        </p:spPr>
        <p:txBody>
          <a:bodyPr wrap="square">
            <a:spAutoFit/>
          </a:bodyPr>
          <a:lstStyle/>
          <a:p>
            <a:pPr>
              <a:defRPr/>
            </a:pPr>
            <a:r>
              <a:rPr lang="en-US" sz="1600" b="1" dirty="0">
                <a:latin typeface="Arial" pitchFamily="34" charset="0"/>
                <a:cs typeface="Arial" pitchFamily="34" charset="0"/>
              </a:rPr>
              <a:t>Construction </a:t>
            </a:r>
            <a:r>
              <a:rPr lang="en-US" sz="1600" b="1" dirty="0" smtClean="0">
                <a:latin typeface="Arial" pitchFamily="34" charset="0"/>
                <a:cs typeface="Arial" pitchFamily="34" charset="0"/>
              </a:rPr>
              <a:t>cost &amp; prices  </a:t>
            </a:r>
            <a:endParaRPr lang="en-US" sz="1600" b="1" dirty="0">
              <a:latin typeface="Arial" pitchFamily="34" charset="0"/>
              <a:cs typeface="Arial" pitchFamily="34" charset="0"/>
            </a:endParaRPr>
          </a:p>
        </p:txBody>
      </p:sp>
      <p:sp>
        <p:nvSpPr>
          <p:cNvPr id="19" name="Rectangle 18"/>
          <p:cNvSpPr/>
          <p:nvPr/>
        </p:nvSpPr>
        <p:spPr>
          <a:xfrm>
            <a:off x="8980571" y="1467198"/>
            <a:ext cx="3146588" cy="584775"/>
          </a:xfrm>
          <a:prstGeom prst="rect">
            <a:avLst/>
          </a:prstGeom>
        </p:spPr>
        <p:txBody>
          <a:bodyPr wrap="square">
            <a:spAutoFit/>
          </a:bodyPr>
          <a:lstStyle/>
          <a:p>
            <a:pPr>
              <a:defRPr/>
            </a:pPr>
            <a:r>
              <a:rPr lang="en-US" sz="1600" b="1" dirty="0">
                <a:latin typeface="Arial" pitchFamily="34" charset="0"/>
                <a:cs typeface="Arial" pitchFamily="34" charset="0"/>
              </a:rPr>
              <a:t>Malaysian contractors overseas</a:t>
            </a:r>
          </a:p>
        </p:txBody>
      </p:sp>
      <p:sp>
        <p:nvSpPr>
          <p:cNvPr id="22" name="Rectangle 21"/>
          <p:cNvSpPr/>
          <p:nvPr/>
        </p:nvSpPr>
        <p:spPr>
          <a:xfrm>
            <a:off x="8897678" y="2184502"/>
            <a:ext cx="2266967" cy="338554"/>
          </a:xfrm>
          <a:prstGeom prst="rect">
            <a:avLst/>
          </a:prstGeom>
        </p:spPr>
        <p:txBody>
          <a:bodyPr wrap="none">
            <a:spAutoFit/>
          </a:bodyPr>
          <a:lstStyle/>
          <a:p>
            <a:pPr>
              <a:defRPr/>
            </a:pPr>
            <a:r>
              <a:rPr lang="en-US" sz="1600" b="1" dirty="0">
                <a:latin typeface="Arial" pitchFamily="34" charset="0"/>
                <a:cs typeface="Arial" pitchFamily="34" charset="0"/>
              </a:rPr>
              <a:t>QLASSIC </a:t>
            </a:r>
            <a:r>
              <a:rPr lang="en-US" sz="1600" b="1" dirty="0" smtClean="0">
                <a:latin typeface="Arial" pitchFamily="34" charset="0"/>
                <a:cs typeface="Arial" pitchFamily="34" charset="0"/>
              </a:rPr>
              <a:t>&amp; </a:t>
            </a:r>
            <a:r>
              <a:rPr lang="en-US" sz="1600" b="1" dirty="0">
                <a:latin typeface="Arial" pitchFamily="34" charset="0"/>
                <a:cs typeface="Arial" pitchFamily="34" charset="0"/>
              </a:rPr>
              <a:t>SHASSIC</a:t>
            </a:r>
          </a:p>
        </p:txBody>
      </p:sp>
      <p:sp>
        <p:nvSpPr>
          <p:cNvPr id="24" name="TextBox 23"/>
          <p:cNvSpPr txBox="1"/>
          <p:nvPr/>
        </p:nvSpPr>
        <p:spPr>
          <a:xfrm>
            <a:off x="9645903" y="2675193"/>
            <a:ext cx="2481256" cy="338554"/>
          </a:xfrm>
          <a:prstGeom prst="rect">
            <a:avLst/>
          </a:prstGeom>
          <a:noFill/>
          <a:ln w="38100">
            <a:noFill/>
          </a:ln>
        </p:spPr>
        <p:txBody>
          <a:bodyPr wrap="square">
            <a:spAutoFit/>
          </a:bodyPr>
          <a:lstStyle/>
          <a:p>
            <a:pPr>
              <a:defRPr/>
            </a:pPr>
            <a:r>
              <a:rPr lang="en-US" sz="1600" b="1" dirty="0">
                <a:latin typeface="Arial" pitchFamily="34" charset="0"/>
                <a:cs typeface="Arial" pitchFamily="34" charset="0"/>
              </a:rPr>
              <a:t>Projects awarded</a:t>
            </a:r>
          </a:p>
        </p:txBody>
      </p:sp>
      <p:sp>
        <p:nvSpPr>
          <p:cNvPr id="25" name="TextBox 24"/>
          <p:cNvSpPr txBox="1"/>
          <p:nvPr/>
        </p:nvSpPr>
        <p:spPr>
          <a:xfrm>
            <a:off x="10079767" y="3271936"/>
            <a:ext cx="1993900" cy="338554"/>
          </a:xfrm>
          <a:prstGeom prst="rect">
            <a:avLst/>
          </a:prstGeom>
          <a:noFill/>
        </p:spPr>
        <p:txBody>
          <a:bodyPr wrap="square">
            <a:spAutoFit/>
          </a:bodyPr>
          <a:lstStyle/>
          <a:p>
            <a:pPr>
              <a:defRPr/>
            </a:pPr>
            <a:r>
              <a:rPr lang="en-US" sz="1600" b="1" dirty="0">
                <a:latin typeface="Arial" pitchFamily="34" charset="0"/>
                <a:cs typeface="Arial" pitchFamily="34" charset="0"/>
              </a:rPr>
              <a:t>Liberalisation</a:t>
            </a:r>
          </a:p>
        </p:txBody>
      </p:sp>
      <p:sp>
        <p:nvSpPr>
          <p:cNvPr id="26" name="TextBox 25"/>
          <p:cNvSpPr txBox="1"/>
          <p:nvPr/>
        </p:nvSpPr>
        <p:spPr>
          <a:xfrm>
            <a:off x="-27293" y="3788744"/>
            <a:ext cx="2644864" cy="338554"/>
          </a:xfrm>
          <a:prstGeom prst="rect">
            <a:avLst/>
          </a:prstGeom>
          <a:noFill/>
        </p:spPr>
        <p:txBody>
          <a:bodyPr wrap="square">
            <a:spAutoFit/>
          </a:bodyPr>
          <a:lstStyle/>
          <a:p>
            <a:pPr>
              <a:defRPr/>
            </a:pPr>
            <a:r>
              <a:rPr lang="en-US" sz="1600" b="1" dirty="0">
                <a:latin typeface="Arial" pitchFamily="34" charset="0"/>
                <a:cs typeface="Arial" pitchFamily="34" charset="0"/>
              </a:rPr>
              <a:t> Construction </a:t>
            </a:r>
            <a:r>
              <a:rPr lang="en-US" sz="1600" b="1" dirty="0" smtClean="0">
                <a:latin typeface="Arial" pitchFamily="34" charset="0"/>
                <a:cs typeface="Arial" pitchFamily="34" charset="0"/>
              </a:rPr>
              <a:t>material</a:t>
            </a:r>
            <a:endParaRPr lang="en-US" sz="1600" b="1" dirty="0">
              <a:latin typeface="Arial" pitchFamily="34" charset="0"/>
              <a:cs typeface="Arial" pitchFamily="34" charset="0"/>
            </a:endParaRPr>
          </a:p>
        </p:txBody>
      </p:sp>
      <p:sp>
        <p:nvSpPr>
          <p:cNvPr id="27" name="TextBox 26"/>
          <p:cNvSpPr txBox="1"/>
          <p:nvPr/>
        </p:nvSpPr>
        <p:spPr>
          <a:xfrm>
            <a:off x="-2160918" y="4221089"/>
            <a:ext cx="5163187" cy="584775"/>
          </a:xfrm>
          <a:prstGeom prst="rect">
            <a:avLst/>
          </a:prstGeom>
          <a:noFill/>
        </p:spPr>
        <p:txBody>
          <a:bodyPr wrap="square">
            <a:spAutoFit/>
          </a:bodyPr>
          <a:lstStyle/>
          <a:p>
            <a:pPr algn="r">
              <a:defRPr/>
            </a:pPr>
            <a:r>
              <a:rPr lang="en-US" sz="1600" b="1" dirty="0">
                <a:latin typeface="Arial" pitchFamily="34" charset="0"/>
                <a:cs typeface="Arial" pitchFamily="34" charset="0"/>
              </a:rPr>
              <a:t>Decided </a:t>
            </a:r>
          </a:p>
          <a:p>
            <a:pPr algn="r">
              <a:defRPr/>
            </a:pPr>
            <a:r>
              <a:rPr lang="en-US" sz="1600" b="1" dirty="0" smtClean="0">
                <a:latin typeface="Arial" pitchFamily="34" charset="0"/>
                <a:cs typeface="Arial" pitchFamily="34" charset="0"/>
              </a:rPr>
              <a:t>construction </a:t>
            </a:r>
            <a:r>
              <a:rPr lang="en-US" sz="1600" b="1" dirty="0">
                <a:latin typeface="Arial" pitchFamily="34" charset="0"/>
                <a:cs typeface="Arial" pitchFamily="34" charset="0"/>
              </a:rPr>
              <a:t>cases</a:t>
            </a:r>
          </a:p>
        </p:txBody>
      </p:sp>
      <p:sp>
        <p:nvSpPr>
          <p:cNvPr id="28" name="TextBox 27"/>
          <p:cNvSpPr txBox="1"/>
          <p:nvPr/>
        </p:nvSpPr>
        <p:spPr>
          <a:xfrm>
            <a:off x="3633791" y="6093297"/>
            <a:ext cx="2270188" cy="584775"/>
          </a:xfrm>
          <a:prstGeom prst="rect">
            <a:avLst/>
          </a:prstGeom>
          <a:noFill/>
        </p:spPr>
        <p:txBody>
          <a:bodyPr wrap="square">
            <a:spAutoFit/>
          </a:bodyPr>
          <a:lstStyle/>
          <a:p>
            <a:pPr>
              <a:defRPr/>
            </a:pPr>
            <a:r>
              <a:rPr lang="en-US" sz="1600" b="1" dirty="0">
                <a:latin typeface="Arial" pitchFamily="34" charset="0"/>
                <a:cs typeface="Arial" pitchFamily="34" charset="0"/>
              </a:rPr>
              <a:t>Professional &amp; </a:t>
            </a:r>
            <a:r>
              <a:rPr lang="en-US" sz="1600" b="1" dirty="0" smtClean="0">
                <a:latin typeface="Arial" pitchFamily="34" charset="0"/>
                <a:cs typeface="Arial" pitchFamily="34" charset="0"/>
              </a:rPr>
              <a:t>consultant</a:t>
            </a:r>
            <a:endParaRPr lang="en-US" sz="1600" b="1" dirty="0">
              <a:latin typeface="Arial" pitchFamily="34" charset="0"/>
              <a:cs typeface="Arial" pitchFamily="34" charset="0"/>
            </a:endParaRPr>
          </a:p>
        </p:txBody>
      </p:sp>
      <p:sp>
        <p:nvSpPr>
          <p:cNvPr id="29" name="TextBox 28"/>
          <p:cNvSpPr txBox="1"/>
          <p:nvPr/>
        </p:nvSpPr>
        <p:spPr>
          <a:xfrm>
            <a:off x="36532" y="3238808"/>
            <a:ext cx="1290738" cy="338554"/>
          </a:xfrm>
          <a:prstGeom prst="rect">
            <a:avLst/>
          </a:prstGeom>
          <a:noFill/>
        </p:spPr>
        <p:txBody>
          <a:bodyPr wrap="none">
            <a:spAutoFit/>
          </a:bodyPr>
          <a:lstStyle/>
          <a:p>
            <a:pPr>
              <a:defRPr/>
            </a:pPr>
            <a:r>
              <a:rPr lang="en-US" sz="1600" b="1" dirty="0">
                <a:latin typeface="Arial" pitchFamily="34" charset="0"/>
                <a:cs typeface="Arial" pitchFamily="34" charset="0"/>
              </a:rPr>
              <a:t>Contractor </a:t>
            </a:r>
          </a:p>
        </p:txBody>
      </p:sp>
      <p:sp>
        <p:nvSpPr>
          <p:cNvPr id="30" name="TextBox 29"/>
          <p:cNvSpPr txBox="1"/>
          <p:nvPr/>
        </p:nvSpPr>
        <p:spPr>
          <a:xfrm>
            <a:off x="6096000" y="366262"/>
            <a:ext cx="1175322" cy="338554"/>
          </a:xfrm>
          <a:prstGeom prst="rect">
            <a:avLst/>
          </a:prstGeom>
          <a:noFill/>
        </p:spPr>
        <p:txBody>
          <a:bodyPr wrap="none">
            <a:spAutoFit/>
          </a:bodyPr>
          <a:lstStyle/>
          <a:p>
            <a:pPr>
              <a:defRPr/>
            </a:pPr>
            <a:r>
              <a:rPr lang="en-US" sz="1600" b="1" dirty="0">
                <a:latin typeface="Arial" pitchFamily="34" charset="0"/>
                <a:cs typeface="Arial" pitchFamily="34" charset="0"/>
              </a:rPr>
              <a:t>Personnel</a:t>
            </a:r>
          </a:p>
        </p:txBody>
      </p:sp>
      <p:pic>
        <p:nvPicPr>
          <p:cNvPr id="59396" name="Picture 4" descr="Image result for CONTRACTO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168" y="188640"/>
            <a:ext cx="1122496" cy="102694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p:cNvCxnSpPr/>
          <p:nvPr/>
        </p:nvCxnSpPr>
        <p:spPr>
          <a:xfrm>
            <a:off x="2039889" y="577469"/>
            <a:ext cx="4073817" cy="1181772"/>
          </a:xfrm>
          <a:prstGeom prst="bentConnector3">
            <a:avLst>
              <a:gd name="adj1" fmla="val 70477"/>
            </a:avLst>
          </a:prstGeom>
          <a:ln w="19050">
            <a:solidFill>
              <a:srgbClr val="627E8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398" name="Connector: Elbow 59397"/>
          <p:cNvCxnSpPr/>
          <p:nvPr/>
        </p:nvCxnSpPr>
        <p:spPr>
          <a:xfrm rot="16200000" flipV="1">
            <a:off x="7634396" y="5347309"/>
            <a:ext cx="815770" cy="244157"/>
          </a:xfrm>
          <a:prstGeom prst="bentConnector3">
            <a:avLst>
              <a:gd name="adj1" fmla="val 837"/>
            </a:avLst>
          </a:prstGeom>
          <a:ln w="19050">
            <a:solidFill>
              <a:srgbClr val="627E8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401" name="Connector: Elbow 59400"/>
          <p:cNvCxnSpPr/>
          <p:nvPr/>
        </p:nvCxnSpPr>
        <p:spPr>
          <a:xfrm rot="16200000" flipH="1">
            <a:off x="6282001" y="1314387"/>
            <a:ext cx="1479686" cy="260545"/>
          </a:xfrm>
          <a:prstGeom prst="bentConnector3">
            <a:avLst>
              <a:gd name="adj1" fmla="val 98787"/>
            </a:avLst>
          </a:prstGeom>
          <a:ln w="19050">
            <a:solidFill>
              <a:srgbClr val="627E8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3492" name="Picture 4" descr="Image result for judge hammer clip art"/>
          <p:cNvPicPr>
            <a:picLocks noChangeAspect="1" noChangeArrowheads="1"/>
          </p:cNvPicPr>
          <p:nvPr/>
        </p:nvPicPr>
        <p:blipFill>
          <a:blip r:embed="rId5" cstate="print"/>
          <a:srcRect/>
          <a:stretch>
            <a:fillRect/>
          </a:stretch>
        </p:blipFill>
        <p:spPr bwMode="auto">
          <a:xfrm>
            <a:off x="1193414" y="4993446"/>
            <a:ext cx="2214287" cy="1293075"/>
          </a:xfrm>
          <a:prstGeom prst="rect">
            <a:avLst/>
          </a:prstGeom>
          <a:noFill/>
        </p:spPr>
      </p:pic>
      <p:pic>
        <p:nvPicPr>
          <p:cNvPr id="63495" name="Picture 7"/>
          <p:cNvPicPr>
            <a:picLocks noChangeAspect="1" noChangeArrowheads="1"/>
          </p:cNvPicPr>
          <p:nvPr/>
        </p:nvPicPr>
        <p:blipFill>
          <a:blip r:embed="rId6" cstate="print"/>
          <a:srcRect/>
          <a:stretch>
            <a:fillRect/>
          </a:stretch>
        </p:blipFill>
        <p:spPr bwMode="auto">
          <a:xfrm>
            <a:off x="1085351" y="732619"/>
            <a:ext cx="2322351" cy="1184213"/>
          </a:xfrm>
          <a:prstGeom prst="rect">
            <a:avLst/>
          </a:prstGeom>
          <a:noFill/>
          <a:ln w="9525">
            <a:noFill/>
            <a:miter lim="800000"/>
            <a:headEnd/>
            <a:tailEnd/>
          </a:ln>
        </p:spPr>
      </p:pic>
      <p:pic>
        <p:nvPicPr>
          <p:cNvPr id="63496" name="Picture 8"/>
          <p:cNvPicPr>
            <a:picLocks noChangeAspect="1" noChangeArrowheads="1"/>
          </p:cNvPicPr>
          <p:nvPr/>
        </p:nvPicPr>
        <p:blipFill>
          <a:blip r:embed="rId7" cstate="print"/>
          <a:srcRect/>
          <a:stretch>
            <a:fillRect/>
          </a:stretch>
        </p:blipFill>
        <p:spPr bwMode="auto">
          <a:xfrm>
            <a:off x="9356391" y="5456288"/>
            <a:ext cx="2404239" cy="1285081"/>
          </a:xfrm>
          <a:prstGeom prst="rect">
            <a:avLst/>
          </a:prstGeom>
          <a:noFill/>
          <a:ln w="9525">
            <a:noFill/>
            <a:miter lim="800000"/>
            <a:headEnd/>
            <a:tailEnd/>
          </a:ln>
        </p:spPr>
      </p:pic>
      <p:sp>
        <p:nvSpPr>
          <p:cNvPr id="63498" name="AutoShape 10" descr="Image result for graph clip art"/>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3500" name="AutoShape 12" descr="Image result for graph clip art"/>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3501" name="Picture 13"/>
          <p:cNvPicPr>
            <a:picLocks noChangeAspect="1" noChangeArrowheads="1"/>
          </p:cNvPicPr>
          <p:nvPr/>
        </p:nvPicPr>
        <p:blipFill>
          <a:blip r:embed="rId8" cstate="print"/>
          <a:srcRect/>
          <a:stretch>
            <a:fillRect/>
          </a:stretch>
        </p:blipFill>
        <p:spPr bwMode="auto">
          <a:xfrm>
            <a:off x="6480043" y="5877273"/>
            <a:ext cx="1056117" cy="936103"/>
          </a:xfrm>
          <a:prstGeom prst="rect">
            <a:avLst/>
          </a:prstGeom>
          <a:noFill/>
          <a:ln w="9525">
            <a:noFill/>
            <a:miter lim="800000"/>
            <a:headEnd/>
            <a:tailEnd/>
          </a:ln>
        </p:spPr>
      </p:pic>
      <p:sp>
        <p:nvSpPr>
          <p:cNvPr id="39" name="TextBox 38"/>
          <p:cNvSpPr txBox="1"/>
          <p:nvPr/>
        </p:nvSpPr>
        <p:spPr>
          <a:xfrm>
            <a:off x="-42" y="6286521"/>
            <a:ext cx="1877437" cy="646331"/>
          </a:xfrm>
          <a:prstGeom prst="rect">
            <a:avLst/>
          </a:prstGeom>
          <a:noFill/>
        </p:spPr>
        <p:txBody>
          <a:bodyPr wrap="none" rtlCol="0">
            <a:spAutoFit/>
          </a:bodyPr>
          <a:lstStyle/>
          <a:p>
            <a:r>
              <a:rPr lang="en-US" sz="3600" b="1" dirty="0" smtClean="0">
                <a:solidFill>
                  <a:srgbClr val="FF0066"/>
                </a:solidFill>
                <a:latin typeface="Arial" pitchFamily="34" charset="0"/>
                <a:cs typeface="Arial" pitchFamily="34" charset="0"/>
              </a:rPr>
              <a:t>by 2018</a:t>
            </a:r>
          </a:p>
        </p:txBody>
      </p:sp>
      <p:sp>
        <p:nvSpPr>
          <p:cNvPr id="40" name="Slide Number Placeholder 1"/>
          <p:cNvSpPr txBox="1">
            <a:spLocks/>
          </p:cNvSpPr>
          <p:nvPr/>
        </p:nvSpPr>
        <p:spPr>
          <a:xfrm>
            <a:off x="9279341"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smtClean="0">
                <a:solidFill>
                  <a:schemeClr val="bg1">
                    <a:lumMod val="50000"/>
                  </a:schemeClr>
                </a:solidFill>
              </a:rPr>
              <a:t>15</a:t>
            </a:r>
            <a:endParaRPr lang="en-US" sz="1600" dirty="0">
              <a:solidFill>
                <a:schemeClr val="bg1">
                  <a:lumMod val="50000"/>
                </a:schemeClr>
              </a:solidFill>
            </a:endParaRPr>
          </a:p>
        </p:txBody>
      </p:sp>
    </p:spTree>
    <p:extLst>
      <p:ext uri="{BB962C8B-B14F-4D97-AF65-F5344CB8AC3E}">
        <p14:creationId xmlns:p14="http://schemas.microsoft.com/office/powerpoint/2010/main" val="930902869"/>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7384"/>
            <a:ext cx="7620000" cy="688538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 name="Rectangle 2"/>
          <p:cNvSpPr/>
          <p:nvPr/>
        </p:nvSpPr>
        <p:spPr>
          <a:xfrm>
            <a:off x="-1" y="0"/>
            <a:ext cx="6646461" cy="6858000"/>
          </a:xfrm>
          <a:prstGeom prst="rect">
            <a:avLst/>
          </a:prstGeom>
          <a:solidFill>
            <a:schemeClr val="accent4">
              <a:lumMod val="40000"/>
              <a:lumOff val="6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6666"/>
              </a:solidFill>
              <a:latin typeface="Arial" pitchFamily="34" charset="0"/>
              <a:cs typeface="Arial" pitchFamily="34" charset="0"/>
            </a:endParaRPr>
          </a:p>
        </p:txBody>
      </p:sp>
      <p:sp>
        <p:nvSpPr>
          <p:cNvPr id="4" name="Content Placeholder 3"/>
          <p:cNvSpPr txBox="1">
            <a:spLocks/>
          </p:cNvSpPr>
          <p:nvPr/>
        </p:nvSpPr>
        <p:spPr>
          <a:xfrm>
            <a:off x="222490" y="260648"/>
            <a:ext cx="6160186" cy="576064"/>
          </a:xfrm>
          <a:prstGeom prst="rect">
            <a:avLst/>
          </a:prstGeom>
        </p:spPr>
        <p:txBody>
          <a:bodyPr>
            <a:noAutofit/>
          </a:bodyPr>
          <a:lstStyle/>
          <a:p>
            <a:pPr algn="ctr"/>
            <a:r>
              <a:rPr lang="en-US" sz="2000" b="1" dirty="0" err="1" smtClean="0">
                <a:solidFill>
                  <a:srgbClr val="006666"/>
                </a:solidFill>
                <a:latin typeface="Arial" pitchFamily="34" charset="0"/>
                <a:cs typeface="Arial" pitchFamily="34" charset="0"/>
              </a:rPr>
              <a:t>Perkara</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Perbincangan</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Mesyuarat</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Pengantarabangsaan</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Perkhidmatan</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Profesional</a:t>
            </a:r>
            <a:endParaRPr lang="en-US" sz="2000" b="1" dirty="0">
              <a:solidFill>
                <a:srgbClr val="006666"/>
              </a:solidFill>
              <a:latin typeface="Arial" pitchFamily="34" charset="0"/>
              <a:cs typeface="Arial" pitchFamily="34" charset="0"/>
            </a:endParaRPr>
          </a:p>
          <a:p>
            <a:pPr algn="ctr"/>
            <a:endParaRPr lang="en-US" sz="2000" b="1" dirty="0" smtClean="0">
              <a:solidFill>
                <a:srgbClr val="006666"/>
              </a:solidFill>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ts val="388"/>
              </a:spcBef>
              <a:spcAft>
                <a:spcPct val="0"/>
              </a:spcAft>
              <a:buClrTx/>
              <a:buSzTx/>
              <a:buFontTx/>
              <a:buNone/>
              <a:tabLst/>
              <a:defRPr/>
            </a:pP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graphicFrame>
        <p:nvGraphicFramePr>
          <p:cNvPr id="5" name="Content Placeholder 18"/>
          <p:cNvGraphicFramePr>
            <a:graphicFrameLocks/>
          </p:cNvGraphicFramePr>
          <p:nvPr>
            <p:extLst>
              <p:ext uri="{D42A27DB-BD31-4B8C-83A1-F6EECF244321}">
                <p14:modId xmlns:p14="http://schemas.microsoft.com/office/powerpoint/2010/main" val="4178560224"/>
              </p:ext>
            </p:extLst>
          </p:nvPr>
        </p:nvGraphicFramePr>
        <p:xfrm>
          <a:off x="222490" y="1111357"/>
          <a:ext cx="11795339" cy="5674360"/>
        </p:xfrm>
        <a:graphic>
          <a:graphicData uri="http://schemas.openxmlformats.org/drawingml/2006/table">
            <a:tbl>
              <a:tblPr firstRow="1" bandRow="1">
                <a:tableStyleId>{3B4B98B0-60AC-42C2-AFA5-B58CD77FA1E5}</a:tableStyleId>
              </a:tblPr>
              <a:tblGrid>
                <a:gridCol w="6423970">
                  <a:extLst>
                    <a:ext uri="{9D8B030D-6E8A-4147-A177-3AD203B41FA5}">
                      <a16:colId xmlns:a16="http://schemas.microsoft.com/office/drawing/2014/main" val="20000"/>
                    </a:ext>
                  </a:extLst>
                </a:gridCol>
                <a:gridCol w="5371369">
                  <a:extLst>
                    <a:ext uri="{9D8B030D-6E8A-4147-A177-3AD203B41FA5}">
                      <a16:colId xmlns:a16="http://schemas.microsoft.com/office/drawing/2014/main" val="20001"/>
                    </a:ext>
                  </a:extLst>
                </a:gridCol>
              </a:tblGrid>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rgbClr val="C00000"/>
                          </a:solidFill>
                          <a:latin typeface="Arial" pitchFamily="34" charset="0"/>
                          <a:ea typeface="+mn-ea"/>
                          <a:cs typeface="Arial" pitchFamily="34" charset="0"/>
                        </a:rPr>
                        <a:t>7 Jun 2017</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err="1" smtClean="0">
                          <a:solidFill>
                            <a:srgbClr val="C00000"/>
                          </a:solidFill>
                          <a:latin typeface="Arial" pitchFamily="34" charset="0"/>
                          <a:ea typeface="+mn-ea"/>
                          <a:cs typeface="Arial" pitchFamily="34" charset="0"/>
                        </a:rPr>
                        <a:t>Pengerusi</a:t>
                      </a:r>
                      <a:r>
                        <a:rPr lang="en-US" sz="1600" b="0" kern="1200" dirty="0" smtClean="0">
                          <a:solidFill>
                            <a:srgbClr val="C00000"/>
                          </a:solidFill>
                          <a:latin typeface="Arial" pitchFamily="34" charset="0"/>
                          <a:ea typeface="+mn-ea"/>
                          <a:cs typeface="Arial" pitchFamily="34" charset="0"/>
                        </a:rPr>
                        <a:t>:  </a:t>
                      </a:r>
                      <a:r>
                        <a:rPr lang="en-US" sz="1600" b="0" kern="1200" dirty="0" err="1" smtClean="0">
                          <a:solidFill>
                            <a:srgbClr val="C00000"/>
                          </a:solidFill>
                          <a:latin typeface="Arial" pitchFamily="34" charset="0"/>
                          <a:ea typeface="+mn-ea"/>
                          <a:cs typeface="Arial" pitchFamily="34" charset="0"/>
                        </a:rPr>
                        <a:t>Sr</a:t>
                      </a:r>
                      <a:r>
                        <a:rPr lang="en-US" sz="1600" b="0" kern="1200" baseline="0" dirty="0" smtClean="0">
                          <a:solidFill>
                            <a:srgbClr val="C00000"/>
                          </a:solidFill>
                          <a:latin typeface="Arial" pitchFamily="34" charset="0"/>
                          <a:ea typeface="+mn-ea"/>
                          <a:cs typeface="Arial" pitchFamily="34" charset="0"/>
                        </a:rPr>
                        <a:t> Sariah </a:t>
                      </a:r>
                      <a:r>
                        <a:rPr lang="en-US" sz="1600" b="0" kern="1200" baseline="0" dirty="0" err="1" smtClean="0">
                          <a:solidFill>
                            <a:srgbClr val="C00000"/>
                          </a:solidFill>
                          <a:latin typeface="Arial" pitchFamily="34" charset="0"/>
                          <a:ea typeface="+mn-ea"/>
                          <a:cs typeface="Arial" pitchFamily="34" charset="0"/>
                        </a:rPr>
                        <a:t>Abd</a:t>
                      </a:r>
                      <a:r>
                        <a:rPr lang="en-US" sz="1600" b="0" kern="1200" baseline="0" dirty="0" smtClean="0">
                          <a:solidFill>
                            <a:srgbClr val="C00000"/>
                          </a:solidFill>
                          <a:latin typeface="Arial" pitchFamily="34" charset="0"/>
                          <a:ea typeface="+mn-ea"/>
                          <a:cs typeface="Arial" pitchFamily="34" charset="0"/>
                        </a:rPr>
                        <a:t> </a:t>
                      </a:r>
                      <a:r>
                        <a:rPr lang="en-US" sz="1600" b="0" kern="1200" baseline="0" dirty="0" err="1" smtClean="0">
                          <a:solidFill>
                            <a:srgbClr val="C00000"/>
                          </a:solidFill>
                          <a:latin typeface="Arial" pitchFamily="34" charset="0"/>
                          <a:ea typeface="+mn-ea"/>
                          <a:cs typeface="Arial" pitchFamily="34" charset="0"/>
                        </a:rPr>
                        <a:t>Karib</a:t>
                      </a:r>
                      <a:endParaRPr lang="en-US" sz="1600" b="0" kern="1200" baseline="0" dirty="0" smtClean="0">
                        <a:solidFill>
                          <a:srgbClr val="C00000"/>
                        </a:solidFill>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baseline="0" dirty="0" smtClean="0">
                          <a:solidFill>
                            <a:schemeClr val="dk1"/>
                          </a:solidFill>
                          <a:latin typeface="Arial" panose="020B0604020202020204" pitchFamily="34" charset="0"/>
                          <a:ea typeface="+mn-ea"/>
                          <a:cs typeface="Arial" panose="020B0604020202020204" pitchFamily="34" charset="0"/>
                        </a:rPr>
                        <a:t>CIDB </a:t>
                      </a:r>
                      <a:r>
                        <a:rPr lang="en-US" sz="1600" b="0" kern="1200" baseline="0" dirty="0" err="1" smtClean="0">
                          <a:solidFill>
                            <a:schemeClr val="dk1"/>
                          </a:solidFill>
                          <a:latin typeface="Arial" panose="020B0604020202020204" pitchFamily="34" charset="0"/>
                          <a:ea typeface="+mn-ea"/>
                          <a:cs typeface="Arial" panose="020B0604020202020204" pitchFamily="34" charset="0"/>
                        </a:rPr>
                        <a:t>telah</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mengadakan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bersama</a:t>
                      </a:r>
                      <a:r>
                        <a:rPr lang="en-US" sz="1600" b="0" kern="1200" baseline="0" dirty="0" smtClean="0">
                          <a:solidFill>
                            <a:schemeClr val="dk1"/>
                          </a:solidFill>
                          <a:latin typeface="Arial" panose="020B0604020202020204" pitchFamily="34" charset="0"/>
                          <a:ea typeface="+mn-ea"/>
                          <a:cs typeface="Arial" panose="020B0604020202020204" pitchFamily="34" charset="0"/>
                        </a:rPr>
                        <a:t> 3 </a:t>
                      </a:r>
                      <a:r>
                        <a:rPr lang="en-US" sz="160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bagi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mendapatkan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persetujuan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mengembangkan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maklumat</a:t>
                      </a:r>
                      <a:r>
                        <a:rPr lang="en-US" sz="1600" b="0" kern="1200" baseline="0" dirty="0" smtClean="0">
                          <a:solidFill>
                            <a:schemeClr val="dk1"/>
                          </a:solidFill>
                          <a:latin typeface="Arial" panose="020B0604020202020204" pitchFamily="34" charset="0"/>
                          <a:ea typeface="+mn-ea"/>
                          <a:cs typeface="Arial" panose="020B0604020202020204" pitchFamily="34" charset="0"/>
                        </a:rPr>
                        <a:t> professional yang </a:t>
                      </a:r>
                      <a:r>
                        <a:rPr lang="en-US" sz="1600" b="0" kern="1200" baseline="0" dirty="0" err="1" smtClean="0">
                          <a:solidFill>
                            <a:schemeClr val="dk1"/>
                          </a:solidFill>
                          <a:latin typeface="Arial" panose="020B0604020202020204" pitchFamily="34" charset="0"/>
                          <a:ea typeface="+mn-ea"/>
                          <a:cs typeface="Arial" panose="020B0604020202020204" pitchFamily="34" charset="0"/>
                        </a:rPr>
                        <a:t>berdaftar</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dengan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kepada</a:t>
                      </a:r>
                      <a:r>
                        <a:rPr lang="en-US" sz="1600" b="0" kern="1200" baseline="0" dirty="0" smtClean="0">
                          <a:solidFill>
                            <a:schemeClr val="dk1"/>
                          </a:solidFill>
                          <a:latin typeface="Arial" panose="020B0604020202020204" pitchFamily="34" charset="0"/>
                          <a:ea typeface="+mn-ea"/>
                          <a:cs typeface="Arial" panose="020B0604020202020204" pitchFamily="34" charset="0"/>
                        </a:rPr>
                        <a:t> portal NCIIC. </a:t>
                      </a:r>
                      <a:r>
                        <a:rPr lang="en-US" sz="1600" b="0" kern="1200" baseline="0" dirty="0" err="1" smtClean="0">
                          <a:solidFill>
                            <a:schemeClr val="dk1"/>
                          </a:solidFill>
                          <a:latin typeface="Arial" panose="020B0604020202020204" pitchFamily="34" charset="0"/>
                          <a:ea typeface="+mn-ea"/>
                          <a:cs typeface="Arial" panose="020B0604020202020204" pitchFamily="34" charset="0"/>
                        </a:rPr>
                        <a:t>Bagi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menggalakkan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maklumbalas</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daripada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syarikat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ahli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telah</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brsetuju</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dengan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cadangan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untuk</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mengadakan</a:t>
                      </a:r>
                      <a:r>
                        <a:rPr lang="en-US" sz="1600" b="0" kern="1200" baseline="0" dirty="0" smtClean="0">
                          <a:solidFill>
                            <a:schemeClr val="dk1"/>
                          </a:solidFill>
                          <a:latin typeface="Arial" panose="020B0604020202020204" pitchFamily="34" charset="0"/>
                          <a:ea typeface="+mn-ea"/>
                          <a:cs typeface="Arial" panose="020B0604020202020204" pitchFamily="34" charset="0"/>
                        </a:rPr>
                        <a:t> program </a:t>
                      </a:r>
                      <a:r>
                        <a:rPr lang="en-US" sz="1600" b="0" kern="1200" baseline="0" dirty="0" err="1" smtClean="0">
                          <a:solidFill>
                            <a:schemeClr val="dk1"/>
                          </a:solidFill>
                          <a:latin typeface="Arial" panose="020B0604020202020204" pitchFamily="34" charset="0"/>
                          <a:ea typeface="+mn-ea"/>
                          <a:cs typeface="Arial" panose="020B0604020202020204" pitchFamily="34" charset="0"/>
                        </a:rPr>
                        <a:t>ganjaran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mata</a:t>
                      </a:r>
                      <a:r>
                        <a:rPr lang="en-US" sz="1600" b="0" kern="1200" baseline="0" dirty="0" smtClean="0">
                          <a:solidFill>
                            <a:schemeClr val="dk1"/>
                          </a:solidFill>
                          <a:latin typeface="Arial" panose="020B0604020202020204" pitchFamily="34" charset="0"/>
                          <a:ea typeface="+mn-ea"/>
                          <a:cs typeface="Arial" panose="020B0604020202020204" pitchFamily="34" charset="0"/>
                        </a:rPr>
                        <a:t> CPD, </a:t>
                      </a:r>
                      <a:r>
                        <a:rPr lang="en-US" sz="1600" b="0" i="1" kern="1200" baseline="0" dirty="0" smtClean="0">
                          <a:solidFill>
                            <a:schemeClr val="dk1"/>
                          </a:solidFill>
                          <a:latin typeface="Arial" panose="020B0604020202020204" pitchFamily="34" charset="0"/>
                          <a:ea typeface="+mn-ea"/>
                          <a:cs typeface="Arial" panose="020B0604020202020204" pitchFamily="34" charset="0"/>
                        </a:rPr>
                        <a:t>roadshow</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promosi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melalui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laman</a:t>
                      </a:r>
                      <a:r>
                        <a:rPr lang="en-US" sz="1600" b="0" kern="1200" baseline="0" dirty="0" smtClean="0">
                          <a:solidFill>
                            <a:schemeClr val="dk1"/>
                          </a:solidFill>
                          <a:latin typeface="Arial" panose="020B0604020202020204" pitchFamily="34" charset="0"/>
                          <a:ea typeface="+mn-ea"/>
                          <a:cs typeface="Arial" panose="020B0604020202020204" pitchFamily="34" charset="0"/>
                        </a:rPr>
                        <a:t> web </a:t>
                      </a:r>
                      <a:r>
                        <a:rPr lang="en-US" sz="1600" b="0" kern="1200" baseline="0" dirty="0" err="1" smtClean="0">
                          <a:solidFill>
                            <a:schemeClr val="dk1"/>
                          </a:solidFill>
                          <a:latin typeface="Arial" panose="020B0604020202020204" pitchFamily="34" charset="0"/>
                          <a:ea typeface="+mn-ea"/>
                          <a:cs typeface="Arial" panose="020B0604020202020204" pitchFamily="34" charset="0"/>
                        </a:rPr>
                        <a:t>dan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pembaharuan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pendaftaran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kern="1200" dirty="0" smtClean="0">
                        <a:solidFill>
                          <a:schemeClr val="tx1"/>
                        </a:solidFill>
                        <a:effectLst/>
                        <a:latin typeface="Arial" panose="020B0604020202020204" pitchFamily="34" charset="0"/>
                        <a:ea typeface="+mn-ea"/>
                        <a:cs typeface="Arial" panose="020B0604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kern="1200" baseline="0" dirty="0" smtClean="0">
                        <a:solidFill>
                          <a:schemeClr val="dk1"/>
                        </a:solidFill>
                        <a:effectLst/>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baseline="0" dirty="0" smtClean="0">
                          <a:solidFill>
                            <a:schemeClr val="dk1"/>
                          </a:solidFill>
                          <a:latin typeface="Arial" panose="020B0604020202020204" pitchFamily="34" charset="0"/>
                          <a:ea typeface="+mn-ea"/>
                          <a:cs typeface="Arial" panose="020B0604020202020204" pitchFamily="34" charset="0"/>
                        </a:rPr>
                        <a:t>CIDB </a:t>
                      </a:r>
                      <a:r>
                        <a:rPr lang="en-US" sz="1600" b="0" kern="1200" baseline="0" dirty="0" err="1" smtClean="0">
                          <a:solidFill>
                            <a:schemeClr val="dk1"/>
                          </a:solidFill>
                          <a:latin typeface="Arial" panose="020B0604020202020204" pitchFamily="34" charset="0"/>
                          <a:ea typeface="+mn-ea"/>
                          <a:cs typeface="Arial" panose="020B0604020202020204" pitchFamily="34" charset="0"/>
                        </a:rPr>
                        <a:t>telah</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mengemukakan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surat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susulan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minit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sampel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borang</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soal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selidik</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kepada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pada</a:t>
                      </a:r>
                      <a:r>
                        <a:rPr lang="en-US" sz="1600" b="0" kern="1200" baseline="0" dirty="0" smtClean="0">
                          <a:solidFill>
                            <a:schemeClr val="dk1"/>
                          </a:solidFill>
                          <a:latin typeface="Arial" panose="020B0604020202020204" pitchFamily="34" charset="0"/>
                          <a:ea typeface="+mn-ea"/>
                          <a:cs typeface="Arial" panose="020B0604020202020204" pitchFamily="34" charset="0"/>
                        </a:rPr>
                        <a:t> 14 </a:t>
                      </a:r>
                      <a:r>
                        <a:rPr lang="en-US" sz="1600" b="0" kern="1200" baseline="0" dirty="0" err="1" smtClean="0">
                          <a:solidFill>
                            <a:schemeClr val="dk1"/>
                          </a:solidFill>
                          <a:latin typeface="Arial" panose="020B0604020202020204" pitchFamily="34" charset="0"/>
                          <a:ea typeface="+mn-ea"/>
                          <a:cs typeface="Arial" panose="020B0604020202020204" pitchFamily="34" charset="0"/>
                        </a:rPr>
                        <a:t>Ogos</a:t>
                      </a:r>
                      <a:r>
                        <a:rPr lang="en-US" sz="1600" b="0" kern="1200" baseline="0" dirty="0" smtClean="0">
                          <a:solidFill>
                            <a:schemeClr val="dk1"/>
                          </a:solidFill>
                          <a:latin typeface="Arial" panose="020B0604020202020204" pitchFamily="34" charset="0"/>
                          <a:ea typeface="+mn-ea"/>
                          <a:cs typeface="Arial" panose="020B0604020202020204" pitchFamily="34" charset="0"/>
                        </a:rPr>
                        <a:t> 2017. </a:t>
                      </a:r>
                    </a:p>
                    <a:p>
                      <a:pPr>
                        <a:lnSpc>
                          <a:spcPct val="100000"/>
                        </a:lnSpc>
                      </a:pPr>
                      <a:endParaRPr lang="en-US" sz="1600" b="0" kern="1200" baseline="0" dirty="0" smtClean="0">
                        <a:solidFill>
                          <a:schemeClr val="dk1"/>
                        </a:solidFill>
                        <a:latin typeface="Arial" panose="020B0604020202020204" pitchFamily="34" charset="0"/>
                        <a:ea typeface="+mn-ea"/>
                        <a:cs typeface="Arial" panose="020B0604020202020204" pitchFamily="34" charset="0"/>
                      </a:endParaRPr>
                    </a:p>
                    <a:p>
                      <a:pPr>
                        <a:lnSpc>
                          <a:spcPct val="100000"/>
                        </a:lnSpc>
                      </a:pPr>
                      <a:r>
                        <a:rPr lang="en-US" sz="1600" b="0" kern="1200" baseline="0" dirty="0" err="1" smtClean="0">
                          <a:solidFill>
                            <a:schemeClr val="dk1"/>
                          </a:solidFill>
                          <a:latin typeface="Arial" panose="020B0604020202020204" pitchFamily="34" charset="0"/>
                          <a:ea typeface="+mn-ea"/>
                          <a:cs typeface="Arial" panose="020B0604020202020204" pitchFamily="34" charset="0"/>
                        </a:rPr>
                        <a:t>Tiada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maklumbalas</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diterima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daripada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sehingga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kini</a:t>
                      </a:r>
                      <a:r>
                        <a:rPr lang="en-US" sz="1600" b="0" kern="1200" baseline="0" dirty="0" smtClean="0">
                          <a:solidFill>
                            <a:schemeClr val="dk1"/>
                          </a:solidFill>
                          <a:latin typeface="Arial" panose="020B0604020202020204" pitchFamily="34" charset="0"/>
                          <a:ea typeface="+mn-ea"/>
                          <a:cs typeface="Arial" panose="020B0604020202020204" pitchFamily="34" charset="0"/>
                        </a:rPr>
                        <a:t>.</a:t>
                      </a: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00000"/>
                        </a:lnSpc>
                      </a:pPr>
                      <a:r>
                        <a:rPr lang="en-US" sz="1600" b="0" kern="1200" dirty="0" smtClean="0">
                          <a:solidFill>
                            <a:srgbClr val="FF0000"/>
                          </a:solidFill>
                          <a:latin typeface="Arial" pitchFamily="34" charset="0"/>
                          <a:ea typeface="+mn-ea"/>
                          <a:cs typeface="Arial" pitchFamily="34" charset="0"/>
                        </a:rPr>
                        <a:t>5 </a:t>
                      </a:r>
                      <a:r>
                        <a:rPr lang="en-US" sz="1600" b="0" kern="1200" dirty="0" err="1" smtClean="0">
                          <a:solidFill>
                            <a:srgbClr val="FF0000"/>
                          </a:solidFill>
                          <a:latin typeface="Arial" pitchFamily="34" charset="0"/>
                          <a:ea typeface="+mn-ea"/>
                          <a:cs typeface="Arial" pitchFamily="34" charset="0"/>
                        </a:rPr>
                        <a:t>Oktober</a:t>
                      </a:r>
                      <a:r>
                        <a:rPr lang="en-US" sz="1600" b="0" kern="1200" dirty="0" smtClean="0">
                          <a:solidFill>
                            <a:srgbClr val="FF0000"/>
                          </a:solidFill>
                          <a:latin typeface="Arial" pitchFamily="34" charset="0"/>
                          <a:ea typeface="+mn-ea"/>
                          <a:cs typeface="Arial" pitchFamily="34" charset="0"/>
                        </a:rPr>
                        <a:t> 2017</a:t>
                      </a:r>
                    </a:p>
                    <a:p>
                      <a:pPr>
                        <a:lnSpc>
                          <a:spcPct val="100000"/>
                        </a:lnSpc>
                      </a:pPr>
                      <a:r>
                        <a:rPr lang="en-US" sz="1600" b="0" kern="1200" dirty="0" err="1" smtClean="0">
                          <a:solidFill>
                            <a:srgbClr val="FF0000"/>
                          </a:solidFill>
                          <a:latin typeface="Arial" pitchFamily="34" charset="0"/>
                          <a:ea typeface="+mn-ea"/>
                          <a:cs typeface="Arial" pitchFamily="34" charset="0"/>
                        </a:rPr>
                        <a:t>Pengerusi</a:t>
                      </a:r>
                      <a:r>
                        <a:rPr lang="en-US" sz="1600" b="0" kern="1200" dirty="0" smtClean="0">
                          <a:solidFill>
                            <a:srgbClr val="FF0000"/>
                          </a:solidFill>
                          <a:latin typeface="Arial" pitchFamily="34" charset="0"/>
                          <a:ea typeface="+mn-ea"/>
                          <a:cs typeface="Arial" pitchFamily="34" charset="0"/>
                        </a:rPr>
                        <a:t>:</a:t>
                      </a:r>
                      <a:r>
                        <a:rPr lang="en-US" sz="1600" b="0" kern="1200" baseline="0" dirty="0" smtClean="0">
                          <a:solidFill>
                            <a:srgbClr val="FF0000"/>
                          </a:solidFill>
                          <a:latin typeface="Arial" pitchFamily="34" charset="0"/>
                          <a:ea typeface="+mn-ea"/>
                          <a:cs typeface="Arial" pitchFamily="34" charset="0"/>
                        </a:rPr>
                        <a:t> </a:t>
                      </a:r>
                      <a:r>
                        <a:rPr lang="en-US" sz="1600" b="0" kern="1200" baseline="0" dirty="0" err="1" smtClean="0">
                          <a:solidFill>
                            <a:srgbClr val="FF0000"/>
                          </a:solidFill>
                          <a:latin typeface="Arial" pitchFamily="34" charset="0"/>
                          <a:ea typeface="+mn-ea"/>
                          <a:cs typeface="Arial" pitchFamily="34" charset="0"/>
                        </a:rPr>
                        <a:t>Dato</a:t>
                      </a:r>
                      <a:r>
                        <a:rPr lang="en-US" sz="1600" b="0" kern="1200" baseline="0" dirty="0" smtClean="0">
                          <a:solidFill>
                            <a:srgbClr val="FF0000"/>
                          </a:solidFill>
                          <a:latin typeface="Arial" pitchFamily="34" charset="0"/>
                          <a:ea typeface="+mn-ea"/>
                          <a:cs typeface="Arial" pitchFamily="34" charset="0"/>
                        </a:rPr>
                        <a:t>’ Sri </a:t>
                      </a:r>
                      <a:r>
                        <a:rPr lang="en-US" sz="1600" b="0" kern="1200" baseline="0" dirty="0" err="1" smtClean="0">
                          <a:solidFill>
                            <a:srgbClr val="FF0000"/>
                          </a:solidFill>
                          <a:latin typeface="Arial" pitchFamily="34" charset="0"/>
                          <a:ea typeface="+mn-ea"/>
                          <a:cs typeface="Arial" pitchFamily="34" charset="0"/>
                        </a:rPr>
                        <a:t>Zohari</a:t>
                      </a:r>
                      <a:r>
                        <a:rPr lang="en-US" sz="1600" b="0" kern="1200" baseline="0" dirty="0" smtClean="0">
                          <a:solidFill>
                            <a:srgbClr val="FF0000"/>
                          </a:solidFill>
                          <a:latin typeface="Arial" pitchFamily="34" charset="0"/>
                          <a:ea typeface="+mn-ea"/>
                          <a:cs typeface="Arial" pitchFamily="34" charset="0"/>
                        </a:rPr>
                        <a:t> </a:t>
                      </a:r>
                      <a:r>
                        <a:rPr lang="en-US" sz="1600" b="0" kern="1200" baseline="0" dirty="0" err="1" smtClean="0">
                          <a:solidFill>
                            <a:srgbClr val="FF0000"/>
                          </a:solidFill>
                          <a:latin typeface="Arial" pitchFamily="34" charset="0"/>
                          <a:ea typeface="+mn-ea"/>
                          <a:cs typeface="Arial" pitchFamily="34" charset="0"/>
                        </a:rPr>
                        <a:t>Hj</a:t>
                      </a:r>
                      <a:r>
                        <a:rPr lang="en-US" sz="1600" b="0" kern="1200" baseline="0" dirty="0" smtClean="0">
                          <a:solidFill>
                            <a:srgbClr val="FF0000"/>
                          </a:solidFill>
                          <a:latin typeface="Arial" pitchFamily="34" charset="0"/>
                          <a:ea typeface="+mn-ea"/>
                          <a:cs typeface="Arial" pitchFamily="34" charset="0"/>
                        </a:rPr>
                        <a:t>. </a:t>
                      </a:r>
                      <a:r>
                        <a:rPr lang="en-US" sz="1600" b="0" kern="1200" baseline="0" dirty="0" err="1" smtClean="0">
                          <a:solidFill>
                            <a:srgbClr val="FF0000"/>
                          </a:solidFill>
                          <a:latin typeface="Arial" pitchFamily="34" charset="0"/>
                          <a:ea typeface="+mn-ea"/>
                          <a:cs typeface="Arial" pitchFamily="34" charset="0"/>
                        </a:rPr>
                        <a:t>Akob</a:t>
                      </a:r>
                      <a:r>
                        <a:rPr lang="en-US" sz="1600" b="0" kern="1200" baseline="0" dirty="0" smtClean="0">
                          <a:solidFill>
                            <a:srgbClr val="FF0000"/>
                          </a:solidFill>
                          <a:latin typeface="Arial" pitchFamily="34" charset="0"/>
                          <a:ea typeface="+mn-ea"/>
                          <a:cs typeface="Arial" pitchFamily="34" charset="0"/>
                        </a:rPr>
                        <a:t>, KSU KKR</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Susulan</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dari</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pada</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7 Jun,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bersama</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dengan</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3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Lembaga</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BNM, MOF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dan</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KKR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telah</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diadakan</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yang </a:t>
                      </a:r>
                      <a:r>
                        <a:rPr lang="en-US" sz="1600" b="0" kern="1200" baseline="0" dirty="0" err="1" smtClean="0">
                          <a:solidFill>
                            <a:schemeClr val="dk1"/>
                          </a:solidFill>
                          <a:effectLst/>
                          <a:latin typeface="Arial" panose="020B0604020202020204" pitchFamily="34" charset="0"/>
                          <a:ea typeface="+mn-ea"/>
                          <a:cs typeface="Arial" panose="020B0604020202020204" pitchFamily="34" charset="0"/>
                        </a:rPr>
                        <a:t>bertujuan</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 m</a:t>
                      </a:r>
                      <a:r>
                        <a:rPr lang="en-MY" sz="1600" kern="1200" dirty="0" err="1" smtClean="0">
                          <a:solidFill>
                            <a:schemeClr val="tx1"/>
                          </a:solidFill>
                          <a:effectLst/>
                          <a:latin typeface="Arial" panose="020B0604020202020204" pitchFamily="34" charset="0"/>
                          <a:ea typeface="+mn-ea"/>
                          <a:cs typeface="Arial" panose="020B0604020202020204" pitchFamily="34" charset="0"/>
                        </a:rPr>
                        <a:t>enyelaras</a:t>
                      </a:r>
                      <a:r>
                        <a:rPr lang="en-MY" sz="1600" kern="1200" dirty="0" smtClean="0">
                          <a:solidFill>
                            <a:schemeClr val="tx1"/>
                          </a:solidFill>
                          <a:effectLst/>
                          <a:latin typeface="Arial" panose="020B0604020202020204" pitchFamily="34" charset="0"/>
                          <a:ea typeface="+mn-ea"/>
                          <a:cs typeface="Arial" panose="020B0604020202020204" pitchFamily="34" charset="0"/>
                        </a:rPr>
                        <a:t> </a:t>
                      </a:r>
                      <a:r>
                        <a:rPr lang="en-MY" sz="1600" kern="1200" dirty="0" err="1" smtClean="0">
                          <a:solidFill>
                            <a:schemeClr val="tx1"/>
                          </a:solidFill>
                          <a:effectLst/>
                          <a:latin typeface="Arial" panose="020B0604020202020204" pitchFamily="34" charset="0"/>
                          <a:ea typeface="+mn-ea"/>
                          <a:cs typeface="Arial" panose="020B0604020202020204" pitchFamily="34" charset="0"/>
                        </a:rPr>
                        <a:t>pelaksanaan</a:t>
                      </a:r>
                      <a:r>
                        <a:rPr lang="en-MY" sz="1600" kern="1200" dirty="0" smtClean="0">
                          <a:solidFill>
                            <a:schemeClr val="tx1"/>
                          </a:solidFill>
                          <a:effectLst/>
                          <a:latin typeface="Arial" panose="020B0604020202020204" pitchFamily="34" charset="0"/>
                          <a:ea typeface="+mn-ea"/>
                          <a:cs typeface="Arial" panose="020B0604020202020204" pitchFamily="34" charset="0"/>
                        </a:rPr>
                        <a:t> </a:t>
                      </a:r>
                      <a:r>
                        <a:rPr lang="en-MY" sz="1600" kern="1200" dirty="0" err="1" smtClean="0">
                          <a:solidFill>
                            <a:schemeClr val="tx1"/>
                          </a:solidFill>
                          <a:effectLst/>
                          <a:latin typeface="Arial" panose="020B0604020202020204" pitchFamily="34" charset="0"/>
                          <a:ea typeface="+mn-ea"/>
                          <a:cs typeface="Arial" panose="020B0604020202020204" pitchFamily="34" charset="0"/>
                        </a:rPr>
                        <a:t>pembangunan</a:t>
                      </a:r>
                      <a:r>
                        <a:rPr lang="en-MY" sz="1600" kern="1200" dirty="0" smtClean="0">
                          <a:solidFill>
                            <a:schemeClr val="tx1"/>
                          </a:solidFill>
                          <a:effectLst/>
                          <a:latin typeface="Arial" panose="020B0604020202020204" pitchFamily="34" charset="0"/>
                          <a:ea typeface="+mn-ea"/>
                          <a:cs typeface="Arial" panose="020B0604020202020204" pitchFamily="34" charset="0"/>
                        </a:rPr>
                        <a:t> </a:t>
                      </a:r>
                      <a:r>
                        <a:rPr lang="en-MY" sz="1600" kern="1200" dirty="0" err="1" smtClean="0">
                          <a:solidFill>
                            <a:schemeClr val="tx1"/>
                          </a:solidFill>
                          <a:effectLst/>
                          <a:latin typeface="Arial" panose="020B0604020202020204" pitchFamily="34" charset="0"/>
                          <a:ea typeface="+mn-ea"/>
                          <a:cs typeface="Arial" panose="020B0604020202020204" pitchFamily="34" charset="0"/>
                        </a:rPr>
                        <a:t>profil</a:t>
                      </a:r>
                      <a:r>
                        <a:rPr lang="en-MY" sz="1600" kern="1200" dirty="0" smtClean="0">
                          <a:solidFill>
                            <a:schemeClr val="tx1"/>
                          </a:solidFill>
                          <a:effectLst/>
                          <a:latin typeface="Arial" panose="020B0604020202020204" pitchFamily="34" charset="0"/>
                          <a:ea typeface="+mn-ea"/>
                          <a:cs typeface="Arial" panose="020B0604020202020204" pitchFamily="34" charset="0"/>
                        </a:rPr>
                        <a:t> </a:t>
                      </a:r>
                      <a:r>
                        <a:rPr lang="en-MY" sz="1600" kern="1200" dirty="0" err="1" smtClean="0">
                          <a:solidFill>
                            <a:schemeClr val="tx1"/>
                          </a:solidFill>
                          <a:effectLst/>
                          <a:latin typeface="Arial" panose="020B0604020202020204" pitchFamily="34" charset="0"/>
                          <a:ea typeface="+mn-ea"/>
                          <a:cs typeface="Arial" panose="020B0604020202020204" pitchFamily="34" charset="0"/>
                        </a:rPr>
                        <a:t>perunding</a:t>
                      </a:r>
                      <a:r>
                        <a:rPr lang="en-MY" sz="1600" kern="1200" dirty="0" smtClean="0">
                          <a:solidFill>
                            <a:schemeClr val="tx1"/>
                          </a:solidFill>
                          <a:effectLst/>
                          <a:latin typeface="Arial" panose="020B0604020202020204" pitchFamily="34" charset="0"/>
                          <a:ea typeface="+mn-ea"/>
                          <a:cs typeface="Arial" panose="020B0604020202020204" pitchFamily="34" charset="0"/>
                        </a:rPr>
                        <a:t> </a:t>
                      </a:r>
                      <a:r>
                        <a:rPr lang="en-MY" sz="1600" kern="1200" dirty="0" err="1" smtClean="0">
                          <a:solidFill>
                            <a:schemeClr val="tx1"/>
                          </a:solidFill>
                          <a:effectLst/>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Ini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juga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selaras</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dengan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objektif</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i="1" kern="1200" baseline="0" dirty="0" smtClean="0">
                          <a:solidFill>
                            <a:schemeClr val="dk1"/>
                          </a:solidFill>
                          <a:latin typeface="Arial" panose="020B0604020202020204" pitchFamily="34" charset="0"/>
                          <a:ea typeface="+mn-ea"/>
                          <a:cs typeface="Arial" panose="020B0604020202020204" pitchFamily="34" charset="0"/>
                        </a:rPr>
                        <a:t>Current Account Taskforce </a:t>
                      </a:r>
                      <a:r>
                        <a:rPr lang="en-US" sz="1600" b="0" kern="1200" baseline="0" dirty="0" smtClean="0">
                          <a:solidFill>
                            <a:schemeClr val="dk1"/>
                          </a:solidFill>
                          <a:latin typeface="Arial" panose="020B0604020202020204" pitchFamily="34" charset="0"/>
                          <a:ea typeface="+mn-ea"/>
                          <a:cs typeface="Arial" panose="020B0604020202020204" pitchFamily="34" charset="0"/>
                        </a:rPr>
                        <a:t>(CAT) yang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t>
                      </a:r>
                      <a:r>
                        <a:rPr lang="en-US" sz="1600" dirty="0" err="1" smtClean="0">
                          <a:solidFill>
                            <a:schemeClr val="tx1"/>
                          </a:solidFill>
                          <a:latin typeface="Arial" panose="020B0604020202020204" pitchFamily="34" charset="0"/>
                          <a:cs typeface="Arial" panose="020B0604020202020204" pitchFamily="34" charset="0"/>
                        </a:rPr>
                        <a:t>enggalakkan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penggunaan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sumber</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tempatan</a:t>
                      </a:r>
                      <a:r>
                        <a:rPr lang="en-US" sz="1600" dirty="0" smtClean="0">
                          <a:solidFill>
                            <a:schemeClr val="tx1"/>
                          </a:solidFill>
                          <a:latin typeface="Arial" panose="020B0604020202020204" pitchFamily="34" charset="0"/>
                          <a:cs typeface="Arial" panose="020B0604020202020204" pitchFamily="34" charset="0"/>
                        </a:rPr>
                        <a:t> </a:t>
                      </a:r>
                      <a:r>
                        <a:rPr lang="en-US" sz="1600" dirty="0" err="1" smtClean="0">
                          <a:solidFill>
                            <a:schemeClr val="tx1"/>
                          </a:solidFill>
                          <a:latin typeface="Arial" panose="020B0604020202020204" pitchFamily="34" charset="0"/>
                          <a:cs typeface="Arial" panose="020B0604020202020204" pitchFamily="34" charset="0"/>
                        </a:rPr>
                        <a:t>seperti</a:t>
                      </a:r>
                      <a:r>
                        <a:rPr lang="en-US" sz="1600" baseline="0" dirty="0" smtClean="0">
                          <a:solidFill>
                            <a:schemeClr val="tx1"/>
                          </a:solidFill>
                          <a:latin typeface="Arial" panose="020B0604020202020204" pitchFamily="34" charset="0"/>
                          <a:cs typeface="Arial" panose="020B0604020202020204" pitchFamily="34" charset="0"/>
                        </a:rPr>
                        <a:t> </a:t>
                      </a:r>
                      <a:r>
                        <a:rPr lang="en-US" sz="1600" baseline="0" dirty="0" err="1" smtClean="0">
                          <a:solidFill>
                            <a:schemeClr val="tx1"/>
                          </a:solidFill>
                          <a:latin typeface="Arial" panose="020B0604020202020204" pitchFamily="34" charset="0"/>
                          <a:cs typeface="Arial" panose="020B0604020202020204" pitchFamily="34" charset="0"/>
                        </a:rPr>
                        <a:t>perunding</a:t>
                      </a:r>
                      <a:r>
                        <a:rPr lang="en-US" sz="1600" baseline="0" dirty="0" smtClean="0">
                          <a:solidFill>
                            <a:schemeClr val="tx1"/>
                          </a:solidFill>
                          <a:latin typeface="Arial" panose="020B0604020202020204" pitchFamily="34" charset="0"/>
                          <a:cs typeface="Arial" panose="020B0604020202020204" pitchFamily="34" charset="0"/>
                        </a:rPr>
                        <a:t> </a:t>
                      </a:r>
                      <a:r>
                        <a:rPr lang="en-US" sz="1600" baseline="0" dirty="0" err="1" smtClean="0">
                          <a:solidFill>
                            <a:schemeClr val="tx1"/>
                          </a:solidFill>
                          <a:latin typeface="Arial" panose="020B0604020202020204" pitchFamily="34" charset="0"/>
                          <a:cs typeface="Arial" panose="020B0604020202020204" pitchFamily="34" charset="0"/>
                        </a:rPr>
                        <a:t>profesional</a:t>
                      </a:r>
                      <a:r>
                        <a:rPr lang="en-US" sz="1600" baseline="0" dirty="0" smtClean="0">
                          <a:solidFill>
                            <a:schemeClr val="tx1"/>
                          </a:solidFill>
                          <a:latin typeface="Arial" panose="020B0604020202020204" pitchFamily="34" charset="0"/>
                          <a:cs typeface="Arial" panose="020B0604020202020204" pitchFamily="34" charset="0"/>
                        </a:rPr>
                        <a:t> </a:t>
                      </a:r>
                      <a:r>
                        <a:rPr lang="en-US" sz="1600" baseline="0" dirty="0" err="1" smtClean="0">
                          <a:solidFill>
                            <a:schemeClr val="tx1"/>
                          </a:solidFill>
                          <a:latin typeface="Arial" panose="020B0604020202020204" pitchFamily="34" charset="0"/>
                          <a:cs typeface="Arial" panose="020B0604020202020204" pitchFamily="34" charset="0"/>
                        </a:rPr>
                        <a:t>dalam</a:t>
                      </a:r>
                      <a:r>
                        <a:rPr lang="en-US" sz="1600" baseline="0" dirty="0" smtClean="0">
                          <a:solidFill>
                            <a:schemeClr val="tx1"/>
                          </a:solidFill>
                          <a:latin typeface="Arial" panose="020B0604020202020204" pitchFamily="34" charset="0"/>
                          <a:cs typeface="Arial" panose="020B0604020202020204" pitchFamily="34" charset="0"/>
                        </a:rPr>
                        <a:t> </a:t>
                      </a:r>
                      <a:r>
                        <a:rPr lang="en-US" sz="1600" baseline="0" dirty="0" err="1" smtClean="0">
                          <a:solidFill>
                            <a:schemeClr val="tx1"/>
                          </a:solidFill>
                          <a:latin typeface="Arial" panose="020B0604020202020204" pitchFamily="34" charset="0"/>
                          <a:cs typeface="Arial" panose="020B0604020202020204" pitchFamily="34" charset="0"/>
                        </a:rPr>
                        <a:t>projek</a:t>
                      </a:r>
                      <a:r>
                        <a:rPr lang="en-US" sz="1600" baseline="0" dirty="0" smtClean="0">
                          <a:solidFill>
                            <a:schemeClr val="tx1"/>
                          </a:solidFill>
                          <a:latin typeface="Arial" panose="020B0604020202020204" pitchFamily="34" charset="0"/>
                          <a:cs typeface="Arial" panose="020B0604020202020204" pitchFamily="34" charset="0"/>
                        </a:rPr>
                        <a:t> </a:t>
                      </a:r>
                      <a:r>
                        <a:rPr lang="en-US" sz="1600" baseline="0" dirty="0" err="1" smtClean="0">
                          <a:solidFill>
                            <a:schemeClr val="tx1"/>
                          </a:solidFill>
                          <a:latin typeface="Arial" panose="020B0604020202020204" pitchFamily="34" charset="0"/>
                          <a:cs typeface="Arial" panose="020B0604020202020204" pitchFamily="34" charset="0"/>
                        </a:rPr>
                        <a:t>pembinaan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Mesyuarat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menyambut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baik</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inisiatif</a:t>
                      </a:r>
                      <a:r>
                        <a:rPr lang="en-US" sz="1600" b="0" kern="1200" baseline="0" dirty="0" smtClean="0">
                          <a:solidFill>
                            <a:schemeClr val="dk1"/>
                          </a:solidFill>
                          <a:latin typeface="Arial" panose="020B0604020202020204" pitchFamily="34" charset="0"/>
                          <a:ea typeface="+mn-ea"/>
                          <a:cs typeface="Arial" panose="020B0604020202020204" pitchFamily="34" charset="0"/>
                        </a:rPr>
                        <a:t> CIDB </a:t>
                      </a:r>
                      <a:r>
                        <a:rPr lang="en-US" sz="1600" b="0" kern="1200" baseline="0" dirty="0" err="1" smtClean="0">
                          <a:solidFill>
                            <a:schemeClr val="dk1"/>
                          </a:solidFill>
                          <a:latin typeface="Arial" panose="020B0604020202020204" pitchFamily="34" charset="0"/>
                          <a:ea typeface="+mn-ea"/>
                          <a:cs typeface="Arial" panose="020B0604020202020204" pitchFamily="34" charset="0"/>
                        </a:rPr>
                        <a:t>untuk</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menerbitkan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maklumat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kepakaran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dan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pengalaman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kerja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syarikat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600" b="0" kern="1200" baseline="0" dirty="0" smtClean="0">
                          <a:solidFill>
                            <a:schemeClr val="dk1"/>
                          </a:solidFill>
                          <a:latin typeface="Arial" panose="020B0604020202020204" pitchFamily="34" charset="0"/>
                          <a:ea typeface="+mn-ea"/>
                          <a:cs typeface="Arial" panose="020B0604020202020204" pitchFamily="34" charset="0"/>
                        </a:rPr>
                        <a:t>.</a:t>
                      </a:r>
                    </a:p>
                    <a:p>
                      <a:pPr>
                        <a:lnSpc>
                          <a:spcPct val="100000"/>
                        </a:lnSpc>
                      </a:pPr>
                      <a:endParaRPr lang="en-US" sz="1600" b="0" kern="1200" dirty="0" smtClean="0">
                        <a:solidFill>
                          <a:srgbClr val="FF0000"/>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latin typeface="Arial" pitchFamily="34" charset="0"/>
                          <a:ea typeface="+mn-ea"/>
                          <a:cs typeface="Arial" pitchFamily="34" charset="0"/>
                        </a:rPr>
                        <a:t>CIDB </a:t>
                      </a:r>
                      <a:r>
                        <a:rPr lang="en-US" sz="1600" b="0" kern="1200" dirty="0" err="1" smtClean="0">
                          <a:solidFill>
                            <a:schemeClr val="dk1"/>
                          </a:solidFill>
                          <a:latin typeface="Arial" pitchFamily="34" charset="0"/>
                          <a:ea typeface="+mn-ea"/>
                          <a:cs typeface="Arial" pitchFamily="34" charset="0"/>
                        </a:rPr>
                        <a:t>telah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menerbitkan</a:t>
                      </a:r>
                      <a:r>
                        <a:rPr lang="en-US" sz="1600" b="0" kern="1200" baseline="0" dirty="0" smtClean="0">
                          <a:solidFill>
                            <a:schemeClr val="dk1"/>
                          </a:solidFill>
                          <a:latin typeface="Arial" pitchFamily="34" charset="0"/>
                          <a:ea typeface="+mn-ea"/>
                          <a:cs typeface="Arial" pitchFamily="34" charset="0"/>
                        </a:rPr>
                        <a:t> </a:t>
                      </a:r>
                      <a:r>
                        <a:rPr lang="en-US" sz="1600" b="0" i="1" kern="1200" dirty="0" smtClean="0">
                          <a:solidFill>
                            <a:schemeClr val="dk1"/>
                          </a:solidFill>
                          <a:latin typeface="Arial" pitchFamily="34" charset="0"/>
                          <a:ea typeface="+mn-ea"/>
                          <a:cs typeface="Arial" pitchFamily="34" charset="0"/>
                        </a:rPr>
                        <a:t>Directory of Professional Construction Service</a:t>
                      </a:r>
                      <a:r>
                        <a:rPr lang="en-US" sz="1600" b="0" kern="1200" dirty="0" smtClean="0">
                          <a:solidFill>
                            <a:schemeClr val="dk1"/>
                          </a:solidFill>
                          <a:latin typeface="Arial" pitchFamily="34" charset="0"/>
                          <a:ea typeface="+mn-ea"/>
                          <a:cs typeface="Arial" pitchFamily="34" charset="0"/>
                        </a:rPr>
                        <a:t>s</a:t>
                      </a:r>
                      <a:r>
                        <a:rPr lang="en-US" sz="1600" b="0" kern="1200" baseline="0" dirty="0" smtClean="0">
                          <a:solidFill>
                            <a:schemeClr val="dk1"/>
                          </a:solidFill>
                          <a:latin typeface="Arial" pitchFamily="34" charset="0"/>
                          <a:ea typeface="+mn-ea"/>
                          <a:cs typeface="Arial" pitchFamily="34" charset="0"/>
                        </a:rPr>
                        <a:t> yang </a:t>
                      </a:r>
                      <a:r>
                        <a:rPr lang="en-US" sz="1600" b="0" kern="1200" baseline="0" dirty="0" err="1" smtClean="0">
                          <a:solidFill>
                            <a:schemeClr val="dk1"/>
                          </a:solidFill>
                          <a:latin typeface="Arial" pitchFamily="34" charset="0"/>
                          <a:ea typeface="+mn-ea"/>
                          <a:cs typeface="Arial" pitchFamily="34" charset="0"/>
                        </a:rPr>
                        <a:t>bertujuan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mengiktiraf</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kepakaran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syarikat</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perunding</a:t>
                      </a:r>
                      <a:r>
                        <a:rPr lang="en-US" sz="1600" b="0" kern="1200" baseline="0" dirty="0" smtClean="0">
                          <a:solidFill>
                            <a:schemeClr val="dk1"/>
                          </a:solidFill>
                          <a:latin typeface="Arial" pitchFamily="34" charset="0"/>
                          <a:ea typeface="+mn-ea"/>
                          <a:cs typeface="Arial" pitchFamily="34" charset="0"/>
                        </a:rPr>
                        <a:t> professional. </a:t>
                      </a: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0" kern="120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kern="1200" baseline="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cxnSp>
        <p:nvCxnSpPr>
          <p:cNvPr id="6" name="Straight Connector 5"/>
          <p:cNvCxnSpPr/>
          <p:nvPr/>
        </p:nvCxnSpPr>
        <p:spPr>
          <a:xfrm flipV="1">
            <a:off x="-11723" y="984371"/>
            <a:ext cx="12029552" cy="53504"/>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96" y="145143"/>
            <a:ext cx="11982333" cy="43498"/>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7629925" y="352638"/>
            <a:ext cx="3671392" cy="576064"/>
          </a:xfrm>
          <a:prstGeom prst="rect">
            <a:avLst/>
          </a:prstGeom>
        </p:spPr>
        <p:txBody>
          <a:bodyPr>
            <a:noAutofit/>
          </a:bodyPr>
          <a:lstStyle/>
          <a:p>
            <a:pPr marL="0" marR="0" lvl="0" indent="0" algn="ctr" defTabSz="914400" rtl="0" eaLnBrk="1" fontAlgn="base" latinLnBrk="0" hangingPunct="1">
              <a:lnSpc>
                <a:spcPct val="100000"/>
              </a:lnSpc>
              <a:spcBef>
                <a:spcPts val="388"/>
              </a:spcBef>
              <a:spcAft>
                <a:spcPct val="0"/>
              </a:spcAft>
              <a:buClrTx/>
              <a:buSzTx/>
              <a:buFontTx/>
              <a:buNone/>
              <a:tabLst/>
              <a:defRPr/>
            </a:pPr>
            <a:r>
              <a:rPr lang="en-US" sz="2000" b="1" noProof="0" dirty="0" smtClean="0">
                <a:solidFill>
                  <a:srgbClr val="006666"/>
                </a:solidFill>
                <a:latin typeface="Arial" pitchFamily="34" charset="0"/>
                <a:cs typeface="Arial" pitchFamily="34" charset="0"/>
              </a:rPr>
              <a:t>Status</a:t>
            </a: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sp>
        <p:nvSpPr>
          <p:cNvPr id="8" name="Slide Number Placeholder 7"/>
          <p:cNvSpPr>
            <a:spLocks noGrp="1"/>
          </p:cNvSpPr>
          <p:nvPr>
            <p:ph type="sldNum" sz="quarter" idx="12"/>
          </p:nvPr>
        </p:nvSpPr>
        <p:spPr>
          <a:xfrm>
            <a:off x="9170162" y="6356350"/>
            <a:ext cx="2743200" cy="365125"/>
          </a:xfrm>
        </p:spPr>
        <p:txBody>
          <a:bodyPr/>
          <a:lstStyle/>
          <a:p>
            <a:fld id="{C771C488-A391-419D-860C-B5FD32218363}" type="slidenum">
              <a:rPr lang="en-US" sz="1600" smtClean="0"/>
              <a:t>16</a:t>
            </a:fld>
            <a:endParaRPr lang="en-US" sz="1600" dirty="0"/>
          </a:p>
        </p:txBody>
      </p:sp>
    </p:spTree>
    <p:extLst>
      <p:ext uri="{BB962C8B-B14F-4D97-AF65-F5344CB8AC3E}">
        <p14:creationId xmlns:p14="http://schemas.microsoft.com/office/powerpoint/2010/main" val="221887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duotone>
              <a:schemeClr val="bg2">
                <a:shade val="45000"/>
                <a:satMod val="135000"/>
              </a:schemeClr>
              <a:prstClr val="white"/>
            </a:duotone>
          </a:blip>
          <a:stretch>
            <a:fillRect/>
          </a:stretch>
        </p:blipFill>
        <p:spPr>
          <a:xfrm>
            <a:off x="8921214" y="3921775"/>
            <a:ext cx="3250835" cy="2190927"/>
          </a:xfrm>
          <a:prstGeom prst="rect">
            <a:avLst/>
          </a:prstGeom>
        </p:spPr>
      </p:pic>
      <p:pic>
        <p:nvPicPr>
          <p:cNvPr id="20" name="Picture 19"/>
          <p:cNvPicPr>
            <a:picLocks noChangeAspect="1"/>
          </p:cNvPicPr>
          <p:nvPr/>
        </p:nvPicPr>
        <p:blipFill>
          <a:blip r:embed="rId3">
            <a:duotone>
              <a:schemeClr val="bg2">
                <a:shade val="45000"/>
                <a:satMod val="135000"/>
              </a:schemeClr>
              <a:prstClr val="white"/>
            </a:duotone>
          </a:blip>
          <a:stretch>
            <a:fillRect/>
          </a:stretch>
        </p:blipFill>
        <p:spPr>
          <a:xfrm>
            <a:off x="8987006" y="1833157"/>
            <a:ext cx="3198476" cy="2088618"/>
          </a:xfrm>
          <a:prstGeom prst="rect">
            <a:avLst/>
          </a:prstGeom>
        </p:spPr>
      </p:pic>
      <p:pic>
        <p:nvPicPr>
          <p:cNvPr id="18" name="Picture 17"/>
          <p:cNvPicPr>
            <a:picLocks noChangeAspect="1"/>
          </p:cNvPicPr>
          <p:nvPr/>
        </p:nvPicPr>
        <p:blipFill>
          <a:blip r:embed="rId4">
            <a:duotone>
              <a:schemeClr val="bg2">
                <a:shade val="45000"/>
                <a:satMod val="135000"/>
              </a:schemeClr>
              <a:prstClr val="white"/>
            </a:duotone>
          </a:blip>
          <a:stretch>
            <a:fillRect/>
          </a:stretch>
        </p:blipFill>
        <p:spPr>
          <a:xfrm>
            <a:off x="5764434" y="1844811"/>
            <a:ext cx="3198476" cy="2130614"/>
          </a:xfrm>
          <a:prstGeom prst="rect">
            <a:avLst/>
          </a:prstGeom>
        </p:spPr>
      </p:pic>
      <p:pic>
        <p:nvPicPr>
          <p:cNvPr id="19" name="Picture 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9892" y="1844811"/>
            <a:ext cx="3198476" cy="2130614"/>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3627764042"/>
              </p:ext>
            </p:extLst>
          </p:nvPr>
        </p:nvGraphicFramePr>
        <p:xfrm>
          <a:off x="6719868" y="464924"/>
          <a:ext cx="4866634" cy="5384800"/>
        </p:xfrm>
        <a:graphic>
          <a:graphicData uri="http://schemas.openxmlformats.org/drawingml/2006/chart">
            <c:chart xmlns:c="http://schemas.openxmlformats.org/drawingml/2006/chart" xmlns:r="http://schemas.openxmlformats.org/officeDocument/2006/relationships" r:id="rId6"/>
          </a:graphicData>
        </a:graphic>
      </p:graphicFrame>
      <p:grpSp>
        <p:nvGrpSpPr>
          <p:cNvPr id="22" name="Group 21"/>
          <p:cNvGrpSpPr/>
          <p:nvPr/>
        </p:nvGrpSpPr>
        <p:grpSpPr>
          <a:xfrm>
            <a:off x="899854" y="507758"/>
            <a:ext cx="5372134" cy="5514972"/>
            <a:chOff x="6660632" y="835017"/>
            <a:chExt cx="5185609" cy="5388998"/>
          </a:xfrm>
          <a:effectLst/>
        </p:grpSpPr>
        <p:grpSp>
          <p:nvGrpSpPr>
            <p:cNvPr id="3" name="Group 14"/>
            <p:cNvGrpSpPr/>
            <p:nvPr/>
          </p:nvGrpSpPr>
          <p:grpSpPr>
            <a:xfrm rot="21067717">
              <a:off x="6660632" y="835017"/>
              <a:ext cx="5185609" cy="5388998"/>
              <a:chOff x="-137304" y="693485"/>
              <a:chExt cx="5715000" cy="5715000"/>
            </a:xfrm>
          </p:grpSpPr>
          <p:pic>
            <p:nvPicPr>
              <p:cNvPr id="4" name="Picture 2" descr="http://www.clker.com/cliparts/2/6/6/6/1368296172603741751address-book-icon-hi.png"/>
              <p:cNvPicPr>
                <a:picLocks noChangeAspect="1" noChangeArrowheads="1"/>
              </p:cNvPicPr>
              <p:nvPr/>
            </p:nvPicPr>
            <p:blipFill>
              <a:blip r:embed="rId7" cstate="print">
                <a:clrChange>
                  <a:clrFrom>
                    <a:srgbClr val="000000">
                      <a:alpha val="0"/>
                    </a:srgbClr>
                  </a:clrFrom>
                  <a:clrTo>
                    <a:srgbClr val="000000">
                      <a:alpha val="0"/>
                    </a:srgbClr>
                  </a:clrTo>
                </a:clrChange>
              </a:blip>
              <a:srcRect/>
              <a:stretch>
                <a:fillRect/>
              </a:stretch>
            </p:blipFill>
            <p:spPr bwMode="auto">
              <a:xfrm>
                <a:off x="-137304" y="693485"/>
                <a:ext cx="5715000" cy="5715000"/>
              </a:xfrm>
              <a:prstGeom prst="rect">
                <a:avLst/>
              </a:prstGeom>
              <a:noFill/>
              <a:effectLst/>
            </p:spPr>
          </p:pic>
          <p:sp>
            <p:nvSpPr>
              <p:cNvPr id="6" name="Rectangle 5"/>
              <p:cNvSpPr/>
              <p:nvPr/>
            </p:nvSpPr>
            <p:spPr>
              <a:xfrm>
                <a:off x="1023910" y="1071546"/>
                <a:ext cx="3929090"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1023910" y="6072206"/>
                <a:ext cx="3929090"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8" name="Picture 7"/>
            <p:cNvPicPr>
              <a:picLocks noChangeAspect="1"/>
            </p:cNvPicPr>
            <p:nvPr/>
          </p:nvPicPr>
          <p:blipFill>
            <a:blip r:embed="rId8"/>
            <a:stretch>
              <a:fillRect/>
            </a:stretch>
          </p:blipFill>
          <p:spPr>
            <a:xfrm rot="21079044">
              <a:off x="7537600" y="1191347"/>
              <a:ext cx="3658490" cy="4952025"/>
            </a:xfrm>
            <a:prstGeom prst="rect">
              <a:avLst/>
            </a:prstGeom>
          </p:spPr>
        </p:pic>
      </p:grpSp>
      <p:sp>
        <p:nvSpPr>
          <p:cNvPr id="9" name="Slide Number Placeholder 8"/>
          <p:cNvSpPr>
            <a:spLocks noGrp="1"/>
          </p:cNvSpPr>
          <p:nvPr>
            <p:ph type="sldNum" sz="quarter" idx="12"/>
          </p:nvPr>
        </p:nvSpPr>
        <p:spPr>
          <a:xfrm>
            <a:off x="9252049" y="6356350"/>
            <a:ext cx="2743200" cy="365125"/>
          </a:xfrm>
        </p:spPr>
        <p:txBody>
          <a:bodyPr/>
          <a:lstStyle/>
          <a:p>
            <a:fld id="{C771C488-A391-419D-860C-B5FD32218363}" type="slidenum">
              <a:rPr lang="en-US" sz="1600" smtClean="0"/>
              <a:t>17</a:t>
            </a:fld>
            <a:endParaRPr lang="en-US" sz="1600" dirty="0"/>
          </a:p>
        </p:txBody>
      </p:sp>
      <p:sp>
        <p:nvSpPr>
          <p:cNvPr id="12" name="TextBox 11"/>
          <p:cNvSpPr txBox="1"/>
          <p:nvPr/>
        </p:nvSpPr>
        <p:spPr>
          <a:xfrm rot="16200000">
            <a:off x="6924303" y="5886415"/>
            <a:ext cx="1180131" cy="307777"/>
          </a:xfrm>
          <a:prstGeom prst="rect">
            <a:avLst/>
          </a:prstGeom>
          <a:noFill/>
        </p:spPr>
        <p:txBody>
          <a:bodyPr wrap="none" rtlCol="0">
            <a:spAutoFit/>
          </a:bodyPr>
          <a:lstStyle/>
          <a:p>
            <a:pPr algn="r"/>
            <a:r>
              <a:rPr lang="en-US" sz="1400" dirty="0" smtClean="0">
                <a:latin typeface="Arial" panose="020B0604020202020204" pitchFamily="34" charset="0"/>
                <a:cs typeface="Arial" panose="020B0604020202020204" pitchFamily="34" charset="0"/>
              </a:rPr>
              <a:t>Architectural</a:t>
            </a:r>
            <a:endParaRPr lang="en-US" sz="1400" dirty="0">
              <a:latin typeface="Arial" panose="020B0604020202020204" pitchFamily="34" charset="0"/>
              <a:cs typeface="Arial" panose="020B0604020202020204" pitchFamily="34" charset="0"/>
            </a:endParaRPr>
          </a:p>
        </p:txBody>
      </p:sp>
      <p:sp>
        <p:nvSpPr>
          <p:cNvPr id="13" name="TextBox 12"/>
          <p:cNvSpPr txBox="1"/>
          <p:nvPr/>
        </p:nvSpPr>
        <p:spPr>
          <a:xfrm rot="16200000">
            <a:off x="7518437" y="5885584"/>
            <a:ext cx="1140056" cy="307777"/>
          </a:xfrm>
          <a:prstGeom prst="rect">
            <a:avLst/>
          </a:prstGeom>
          <a:noFill/>
        </p:spPr>
        <p:txBody>
          <a:bodyPr wrap="none" rtlCol="0">
            <a:spAutoFit/>
          </a:bodyPr>
          <a:lstStyle/>
          <a:p>
            <a:pPr algn="r"/>
            <a:r>
              <a:rPr lang="en-US" sz="1400" dirty="0" smtClean="0">
                <a:latin typeface="Arial" panose="020B0604020202020204" pitchFamily="34" charset="0"/>
                <a:cs typeface="Arial" panose="020B0604020202020204" pitchFamily="34" charset="0"/>
              </a:rPr>
              <a:t>Engineering</a:t>
            </a:r>
            <a:endParaRPr lang="en-US" sz="1400" dirty="0">
              <a:latin typeface="Arial" panose="020B0604020202020204" pitchFamily="34" charset="0"/>
              <a:cs typeface="Arial" panose="020B0604020202020204" pitchFamily="34" charset="0"/>
            </a:endParaRPr>
          </a:p>
        </p:txBody>
      </p:sp>
      <p:sp>
        <p:nvSpPr>
          <p:cNvPr id="14" name="TextBox 13"/>
          <p:cNvSpPr txBox="1"/>
          <p:nvPr/>
        </p:nvSpPr>
        <p:spPr>
          <a:xfrm rot="16200000">
            <a:off x="10005887" y="5730891"/>
            <a:ext cx="1084531" cy="523220"/>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Landscape Architect</a:t>
            </a:r>
            <a:endParaRPr lang="en-US" sz="1400" dirty="0">
              <a:latin typeface="Arial" panose="020B0604020202020204" pitchFamily="34" charset="0"/>
              <a:cs typeface="Arial" panose="020B0604020202020204" pitchFamily="34" charset="0"/>
            </a:endParaRPr>
          </a:p>
        </p:txBody>
      </p:sp>
      <p:sp>
        <p:nvSpPr>
          <p:cNvPr id="15" name="TextBox 14"/>
          <p:cNvSpPr txBox="1"/>
          <p:nvPr/>
        </p:nvSpPr>
        <p:spPr>
          <a:xfrm rot="16200000">
            <a:off x="9258997" y="5970571"/>
            <a:ext cx="1348446" cy="307777"/>
          </a:xfrm>
          <a:prstGeom prst="rect">
            <a:avLst/>
          </a:prstGeom>
          <a:noFill/>
        </p:spPr>
        <p:txBody>
          <a:bodyPr wrap="none" rtlCol="0">
            <a:spAutoFit/>
          </a:bodyPr>
          <a:lstStyle/>
          <a:p>
            <a:pPr algn="r"/>
            <a:r>
              <a:rPr lang="en-US" sz="1400" dirty="0" smtClean="0">
                <a:latin typeface="Arial" panose="020B0604020202020204" pitchFamily="34" charset="0"/>
                <a:cs typeface="Arial" panose="020B0604020202020204" pitchFamily="34" charset="0"/>
              </a:rPr>
              <a:t>Interior Design</a:t>
            </a:r>
            <a:endParaRPr lang="en-US" sz="1400" dirty="0">
              <a:latin typeface="Arial" panose="020B0604020202020204" pitchFamily="34" charset="0"/>
              <a:cs typeface="Arial" panose="020B0604020202020204" pitchFamily="34" charset="0"/>
            </a:endParaRPr>
          </a:p>
        </p:txBody>
      </p:sp>
      <p:sp>
        <p:nvSpPr>
          <p:cNvPr id="16" name="TextBox 15"/>
          <p:cNvSpPr txBox="1"/>
          <p:nvPr/>
        </p:nvSpPr>
        <p:spPr>
          <a:xfrm rot="16200000">
            <a:off x="8220435" y="5801602"/>
            <a:ext cx="981358" cy="307777"/>
          </a:xfrm>
          <a:prstGeom prst="rect">
            <a:avLst/>
          </a:prstGeom>
          <a:noFill/>
        </p:spPr>
        <p:txBody>
          <a:bodyPr wrap="none" rtlCol="0">
            <a:spAutoFit/>
          </a:bodyPr>
          <a:lstStyle/>
          <a:p>
            <a:pPr algn="r"/>
            <a:r>
              <a:rPr lang="en-US" sz="1400" dirty="0" smtClean="0">
                <a:latin typeface="Arial" panose="020B0604020202020204" pitchFamily="34" charset="0"/>
                <a:cs typeface="Arial" panose="020B0604020202020204" pitchFamily="34" charset="0"/>
              </a:rPr>
              <a:t>Surveying</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rot="16200000">
            <a:off x="8621269" y="5941289"/>
            <a:ext cx="1477387" cy="523220"/>
          </a:xfrm>
          <a:prstGeom prst="rect">
            <a:avLst/>
          </a:prstGeom>
          <a:noFill/>
        </p:spPr>
        <p:txBody>
          <a:bodyPr wrap="square" rtlCol="0">
            <a:spAutoFit/>
          </a:bodyPr>
          <a:lstStyle/>
          <a:p>
            <a:pPr algn="r"/>
            <a:r>
              <a:rPr lang="en-US" sz="1400" dirty="0" smtClean="0">
                <a:latin typeface="Arial" panose="020B0604020202020204" pitchFamily="34" charset="0"/>
                <a:cs typeface="Arial" panose="020B0604020202020204" pitchFamily="34" charset="0"/>
              </a:rPr>
              <a:t>Town &amp; Urban Planning</a:t>
            </a:r>
            <a:endParaRPr lang="en-US" sz="1400" dirty="0">
              <a:latin typeface="Arial" panose="020B0604020202020204" pitchFamily="34" charset="0"/>
              <a:cs typeface="Arial" panose="020B0604020202020204" pitchFamily="34" charset="0"/>
            </a:endParaRPr>
          </a:p>
        </p:txBody>
      </p:sp>
      <p:sp>
        <p:nvSpPr>
          <p:cNvPr id="23" name="Rectangle 22"/>
          <p:cNvSpPr/>
          <p:nvPr/>
        </p:nvSpPr>
        <p:spPr>
          <a:xfrm>
            <a:off x="6015845" y="290727"/>
            <a:ext cx="5727099" cy="1015663"/>
          </a:xfrm>
          <a:prstGeom prst="rect">
            <a:avLst/>
          </a:prstGeom>
        </p:spPr>
        <p:txBody>
          <a:bodyPr wrap="square">
            <a:spAutoFit/>
          </a:bodyPr>
          <a:lstStyle/>
          <a:p>
            <a:pPr algn="ctr"/>
            <a:r>
              <a:rPr lang="ms-MY" sz="2000" b="1" dirty="0" smtClean="0">
                <a:solidFill>
                  <a:srgbClr val="006666"/>
                </a:solidFill>
                <a:latin typeface="Arial" panose="020B0604020202020204" pitchFamily="34" charset="0"/>
                <a:cs typeface="Arial" panose="020B0604020202020204" pitchFamily="34" charset="0"/>
              </a:rPr>
              <a:t>Sumber rujukan</a:t>
            </a:r>
            <a:endParaRPr lang="ms-MY" sz="2000" dirty="0" smtClean="0">
              <a:latin typeface="Arial" panose="020B0604020202020204" pitchFamily="34" charset="0"/>
              <a:cs typeface="Arial" panose="020B0604020202020204" pitchFamily="34" charset="0"/>
            </a:endParaRPr>
          </a:p>
          <a:p>
            <a:pPr algn="ctr"/>
            <a:r>
              <a:rPr lang="ms-MY" sz="2000" dirty="0" smtClean="0">
                <a:latin typeface="Arial" panose="020B0604020202020204" pitchFamily="34" charset="0"/>
                <a:cs typeface="Arial" panose="020B0604020202020204" pitchFamily="34" charset="0"/>
              </a:rPr>
              <a:t>penyedia </a:t>
            </a:r>
            <a:r>
              <a:rPr lang="ms-MY" sz="2000" dirty="0">
                <a:latin typeface="Arial" panose="020B0604020202020204" pitchFamily="34" charset="0"/>
                <a:cs typeface="Arial" panose="020B0604020202020204" pitchFamily="34" charset="0"/>
              </a:rPr>
              <a:t>perkhidmatan </a:t>
            </a:r>
            <a:r>
              <a:rPr lang="ms-MY" sz="2000" dirty="0" smtClean="0">
                <a:latin typeface="Arial" panose="020B0604020202020204" pitchFamily="34" charset="0"/>
                <a:cs typeface="Arial" panose="020B0604020202020204" pitchFamily="34" charset="0"/>
              </a:rPr>
              <a:t>profesional</a:t>
            </a:r>
          </a:p>
          <a:p>
            <a:pPr algn="ctr"/>
            <a:r>
              <a:rPr lang="ms-MY" sz="2000" dirty="0" smtClean="0">
                <a:latin typeface="Arial" panose="020B0604020202020204" pitchFamily="34" charset="0"/>
                <a:cs typeface="Arial" panose="020B0604020202020204" pitchFamily="34" charset="0"/>
              </a:rPr>
              <a:t>sektor </a:t>
            </a:r>
            <a:r>
              <a:rPr lang="ms-MY" sz="2000" dirty="0">
                <a:latin typeface="Arial" panose="020B0604020202020204" pitchFamily="34" charset="0"/>
                <a:cs typeface="Arial" panose="020B0604020202020204" pitchFamily="34" charset="0"/>
              </a:rPr>
              <a:t>pembinaan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1696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25"/>
          </p:nvPr>
        </p:nvSpPr>
        <p:spPr bwMode="auto">
          <a:xfrm>
            <a:off x="11243932" y="6516688"/>
            <a:ext cx="539750" cy="250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A9160FB-81DE-4FB3-9AFF-5535A908B8C2}" type="slidenum">
              <a:rPr lang="en-GB" altLang="en-US" sz="1600">
                <a:solidFill>
                  <a:schemeClr val="bg1">
                    <a:lumMod val="50000"/>
                  </a:schemeClr>
                </a:solidFill>
              </a:rPr>
              <a:pPr/>
              <a:t>18</a:t>
            </a:fld>
            <a:endParaRPr lang="en-GB" altLang="en-US" sz="1600" dirty="0">
              <a:solidFill>
                <a:schemeClr val="bg1">
                  <a:lumMod val="50000"/>
                </a:schemeClr>
              </a:solidFill>
            </a:endParaRPr>
          </a:p>
        </p:txBody>
      </p:sp>
      <p:grpSp>
        <p:nvGrpSpPr>
          <p:cNvPr id="2" name="Group 6"/>
          <p:cNvGrpSpPr>
            <a:grpSpLocks/>
          </p:cNvGrpSpPr>
          <p:nvPr/>
        </p:nvGrpSpPr>
        <p:grpSpPr bwMode="auto">
          <a:xfrm>
            <a:off x="331076" y="1535466"/>
            <a:ext cx="2534361" cy="869950"/>
            <a:chOff x="872511" y="730753"/>
            <a:chExt cx="2163416" cy="540854"/>
          </a:xfrm>
          <a:solidFill>
            <a:srgbClr val="C00000"/>
          </a:solidFill>
        </p:grpSpPr>
        <p:sp>
          <p:nvSpPr>
            <p:cNvPr id="20" name="Rounded Rectangle 19"/>
            <p:cNvSpPr/>
            <p:nvPr/>
          </p:nvSpPr>
          <p:spPr>
            <a:xfrm>
              <a:off x="872511" y="730753"/>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21" name="Rounded Rectangle 4"/>
            <p:cNvSpPr/>
            <p:nvPr/>
          </p:nvSpPr>
          <p:spPr>
            <a:xfrm>
              <a:off x="888526" y="746544"/>
              <a:ext cx="2131385" cy="509271"/>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err="1">
                  <a:solidFill>
                    <a:schemeClr val="bg1"/>
                  </a:solidFill>
                  <a:latin typeface="Arial" panose="020B0604020202020204" pitchFamily="34" charset="0"/>
                  <a:cs typeface="Arial" panose="020B0604020202020204" pitchFamily="34" charset="0"/>
                </a:rPr>
                <a:t>Majlis</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Eksport</a:t>
              </a:r>
              <a:r>
                <a:rPr lang="en-US" sz="1600" dirty="0">
                  <a:solidFill>
                    <a:schemeClr val="bg1"/>
                  </a:solidFill>
                  <a:latin typeface="Arial" panose="020B0604020202020204" pitchFamily="34" charset="0"/>
                  <a:cs typeface="Arial" panose="020B0604020202020204" pitchFamily="34" charset="0"/>
                </a:rPr>
                <a:t> Negara </a:t>
              </a:r>
              <a:r>
                <a:rPr lang="en-US" sz="1600" i="1" dirty="0">
                  <a:solidFill>
                    <a:schemeClr val="bg1"/>
                  </a:solidFill>
                  <a:latin typeface="Arial" panose="020B0604020202020204" pitchFamily="34" charset="0"/>
                  <a:cs typeface="Arial" panose="020B0604020202020204" pitchFamily="34" charset="0"/>
                </a:rPr>
                <a:t>(National Export Council, NEC)</a:t>
              </a:r>
            </a:p>
          </p:txBody>
        </p:sp>
      </p:grpSp>
      <p:sp>
        <p:nvSpPr>
          <p:cNvPr id="8" name="Right Arrow 7"/>
          <p:cNvSpPr/>
          <p:nvPr/>
        </p:nvSpPr>
        <p:spPr>
          <a:xfrm rot="5400000">
            <a:off x="1392238" y="2578454"/>
            <a:ext cx="288925" cy="257175"/>
          </a:xfrm>
          <a:prstGeom prst="rightArrow">
            <a:avLst>
              <a:gd name="adj1" fmla="val 66700"/>
              <a:gd name="adj2" fmla="val 50000"/>
            </a:avLst>
          </a:prstGeom>
          <a:solidFill>
            <a:srgbClr val="C00000"/>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3" name="Group 8"/>
          <p:cNvGrpSpPr>
            <a:grpSpLocks/>
          </p:cNvGrpSpPr>
          <p:nvPr/>
        </p:nvGrpSpPr>
        <p:grpSpPr bwMode="auto">
          <a:xfrm>
            <a:off x="331076" y="2981679"/>
            <a:ext cx="2534361" cy="1149350"/>
            <a:chOff x="872511" y="1460906"/>
            <a:chExt cx="2163416" cy="565957"/>
          </a:xfrm>
          <a:solidFill>
            <a:srgbClr val="C00000"/>
          </a:solidFill>
        </p:grpSpPr>
        <p:sp>
          <p:nvSpPr>
            <p:cNvPr id="18" name="Rounded Rectangle 17"/>
            <p:cNvSpPr/>
            <p:nvPr/>
          </p:nvSpPr>
          <p:spPr>
            <a:xfrm>
              <a:off x="872511" y="1460906"/>
              <a:ext cx="2163416" cy="540942"/>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19" name="Rounded Rectangle 7"/>
            <p:cNvSpPr/>
            <p:nvPr/>
          </p:nvSpPr>
          <p:spPr>
            <a:xfrm>
              <a:off x="888526" y="1460906"/>
              <a:ext cx="2131385" cy="565957"/>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err="1">
                  <a:solidFill>
                    <a:schemeClr val="bg1"/>
                  </a:solidFill>
                  <a:latin typeface="Arial" panose="020B0604020202020204" pitchFamily="34" charset="0"/>
                  <a:cs typeface="Arial" panose="020B0604020202020204" pitchFamily="34" charset="0"/>
                </a:rPr>
                <a:t>Jawatankuasa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Tinggi</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Akaun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Semasa</a:t>
              </a:r>
              <a:r>
                <a:rPr lang="en-US" sz="1600" dirty="0">
                  <a:solidFill>
                    <a:schemeClr val="bg1"/>
                  </a:solidFill>
                  <a:latin typeface="Arial" panose="020B0604020202020204" pitchFamily="34" charset="0"/>
                  <a:cs typeface="Arial" panose="020B0604020202020204" pitchFamily="34" charset="0"/>
                </a:rPr>
                <a:t>         </a:t>
              </a:r>
              <a:r>
                <a:rPr lang="en-US" sz="1600" i="1" dirty="0">
                  <a:solidFill>
                    <a:schemeClr val="bg1"/>
                  </a:solidFill>
                  <a:latin typeface="Arial" panose="020B0604020202020204" pitchFamily="34" charset="0"/>
                  <a:cs typeface="Arial" panose="020B0604020202020204" pitchFamily="34" charset="0"/>
                </a:rPr>
                <a:t>(Current Account Taskforce, CAT)</a:t>
              </a:r>
            </a:p>
          </p:txBody>
        </p:sp>
      </p:grpSp>
      <p:sp>
        <p:nvSpPr>
          <p:cNvPr id="10" name="Right Arrow 9"/>
          <p:cNvSpPr/>
          <p:nvPr/>
        </p:nvSpPr>
        <p:spPr>
          <a:xfrm rot="5400000">
            <a:off x="1391444" y="4250885"/>
            <a:ext cx="290513" cy="257175"/>
          </a:xfrm>
          <a:prstGeom prst="rightArrow">
            <a:avLst>
              <a:gd name="adj1" fmla="val 66700"/>
              <a:gd name="adj2" fmla="val 50000"/>
            </a:avLst>
          </a:prstGeom>
          <a:solidFill>
            <a:srgbClr val="C00000"/>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4" name="Group 10"/>
          <p:cNvGrpSpPr>
            <a:grpSpLocks/>
          </p:cNvGrpSpPr>
          <p:nvPr/>
        </p:nvGrpSpPr>
        <p:grpSpPr bwMode="auto">
          <a:xfrm>
            <a:off x="331076" y="4715229"/>
            <a:ext cx="2534361" cy="871537"/>
            <a:chOff x="872511" y="2191059"/>
            <a:chExt cx="2163416" cy="540854"/>
          </a:xfrm>
          <a:solidFill>
            <a:srgbClr val="C00000"/>
          </a:solidFill>
        </p:grpSpPr>
        <p:sp>
          <p:nvSpPr>
            <p:cNvPr id="16" name="Rounded Rectangle 15"/>
            <p:cNvSpPr/>
            <p:nvPr/>
          </p:nvSpPr>
          <p:spPr>
            <a:xfrm>
              <a:off x="872511" y="2191059"/>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17" name="Rounded Rectangle 10"/>
            <p:cNvSpPr/>
            <p:nvPr/>
          </p:nvSpPr>
          <p:spPr>
            <a:xfrm>
              <a:off x="888526" y="2206822"/>
              <a:ext cx="2131385" cy="509329"/>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a:solidFill>
                    <a:schemeClr val="bg1"/>
                  </a:solidFill>
                  <a:latin typeface="Arial" panose="020B0604020202020204" pitchFamily="34" charset="0"/>
                  <a:cs typeface="Arial" panose="020B0604020202020204" pitchFamily="34" charset="0"/>
                </a:rPr>
                <a:t>CIDB</a:t>
              </a:r>
            </a:p>
          </p:txBody>
        </p:sp>
      </p:grpSp>
      <p:sp>
        <p:nvSpPr>
          <p:cNvPr id="182281" name="TextBox 22"/>
          <p:cNvSpPr txBox="1">
            <a:spLocks noChangeArrowheads="1"/>
          </p:cNvSpPr>
          <p:nvPr/>
        </p:nvSpPr>
        <p:spPr bwMode="auto">
          <a:xfrm>
            <a:off x="7983538" y="1075091"/>
            <a:ext cx="11953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90000" bIns="90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a:solidFill>
                  <a:srgbClr val="000000"/>
                </a:solidFill>
              </a:rPr>
              <a:t>PERANAN</a:t>
            </a:r>
          </a:p>
        </p:txBody>
      </p:sp>
      <p:sp>
        <p:nvSpPr>
          <p:cNvPr id="182282" name="TextBox 25"/>
          <p:cNvSpPr txBox="1">
            <a:spLocks noChangeArrowheads="1"/>
          </p:cNvSpPr>
          <p:nvPr/>
        </p:nvSpPr>
        <p:spPr bwMode="auto">
          <a:xfrm>
            <a:off x="3519488" y="1078266"/>
            <a:ext cx="13906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90000" bIns="9000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dirty="0">
                <a:solidFill>
                  <a:srgbClr val="000000"/>
                </a:solidFill>
              </a:rPr>
              <a:t>PENGERUSI</a:t>
            </a:r>
          </a:p>
        </p:txBody>
      </p:sp>
      <p:grpSp>
        <p:nvGrpSpPr>
          <p:cNvPr id="182283" name="Group 28"/>
          <p:cNvGrpSpPr>
            <a:grpSpLocks/>
          </p:cNvGrpSpPr>
          <p:nvPr/>
        </p:nvGrpSpPr>
        <p:grpSpPr bwMode="auto">
          <a:xfrm>
            <a:off x="3078163" y="1537054"/>
            <a:ext cx="2219325" cy="871537"/>
            <a:chOff x="872511" y="730753"/>
            <a:chExt cx="2163416" cy="540854"/>
          </a:xfrm>
          <a:solidFill>
            <a:schemeClr val="bg1">
              <a:lumMod val="65000"/>
            </a:schemeClr>
          </a:solidFill>
        </p:grpSpPr>
        <p:sp>
          <p:nvSpPr>
            <p:cNvPr id="30" name="Rounded Rectangle 29"/>
            <p:cNvSpPr/>
            <p:nvPr/>
          </p:nvSpPr>
          <p:spPr>
            <a:xfrm>
              <a:off x="872511" y="730753"/>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31" name="Rounded Rectangle 4"/>
            <p:cNvSpPr/>
            <p:nvPr/>
          </p:nvSpPr>
          <p:spPr>
            <a:xfrm>
              <a:off x="887986" y="746516"/>
              <a:ext cx="2132466" cy="509329"/>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err="1">
                  <a:latin typeface="Arial" panose="020B0604020202020204" pitchFamily="34" charset="0"/>
                  <a:cs typeface="Arial" panose="020B0604020202020204" pitchFamily="34" charset="0"/>
                </a:rPr>
                <a:t>Perdana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Menteri</a:t>
              </a:r>
              <a:r>
                <a:rPr lang="en-US" sz="1600" dirty="0">
                  <a:latin typeface="Arial" panose="020B0604020202020204" pitchFamily="34" charset="0"/>
                  <a:cs typeface="Arial" panose="020B0604020202020204" pitchFamily="34" charset="0"/>
                </a:rPr>
                <a:t>    Malaysia</a:t>
              </a:r>
              <a:endParaRPr lang="en-US" sz="1600" i="1" dirty="0">
                <a:latin typeface="Arial" panose="020B0604020202020204" pitchFamily="34" charset="0"/>
                <a:cs typeface="Arial" panose="020B0604020202020204" pitchFamily="34" charset="0"/>
              </a:endParaRPr>
            </a:p>
          </p:txBody>
        </p:sp>
      </p:grpSp>
      <p:sp>
        <p:nvSpPr>
          <p:cNvPr id="32" name="Right Arrow 31"/>
          <p:cNvSpPr/>
          <p:nvPr/>
        </p:nvSpPr>
        <p:spPr>
          <a:xfrm rot="5400000">
            <a:off x="4036219" y="2580835"/>
            <a:ext cx="290513" cy="257175"/>
          </a:xfrm>
          <a:prstGeom prst="rightArrow">
            <a:avLst>
              <a:gd name="adj1" fmla="val 66700"/>
              <a:gd name="adj2" fmla="val 50000"/>
            </a:avLst>
          </a:prstGeom>
          <a:solidFill>
            <a:schemeClr val="bg1">
              <a:lumMod val="50000"/>
            </a:schemeClr>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182285" name="Group 32"/>
          <p:cNvGrpSpPr>
            <a:grpSpLocks/>
          </p:cNvGrpSpPr>
          <p:nvPr/>
        </p:nvGrpSpPr>
        <p:grpSpPr bwMode="auto">
          <a:xfrm>
            <a:off x="3078163" y="2984854"/>
            <a:ext cx="2219325" cy="1147762"/>
            <a:chOff x="872511" y="1460906"/>
            <a:chExt cx="2163416" cy="565957"/>
          </a:xfrm>
          <a:solidFill>
            <a:schemeClr val="bg1">
              <a:lumMod val="65000"/>
            </a:schemeClr>
          </a:solidFill>
        </p:grpSpPr>
        <p:sp>
          <p:nvSpPr>
            <p:cNvPr id="34" name="Rounded Rectangle 33"/>
            <p:cNvSpPr/>
            <p:nvPr/>
          </p:nvSpPr>
          <p:spPr>
            <a:xfrm>
              <a:off x="872511" y="1460906"/>
              <a:ext cx="2163416" cy="540908"/>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35" name="Rounded Rectangle 7"/>
            <p:cNvSpPr/>
            <p:nvPr/>
          </p:nvSpPr>
          <p:spPr>
            <a:xfrm>
              <a:off x="887986" y="1460906"/>
              <a:ext cx="2132466" cy="565957"/>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err="1">
                  <a:latin typeface="Arial" panose="020B0604020202020204" pitchFamily="34" charset="0"/>
                  <a:cs typeface="Arial" panose="020B0604020202020204" pitchFamily="34" charset="0"/>
                </a:rPr>
                <a:t>Menteri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Kewangan</a:t>
              </a:r>
              <a:r>
                <a:rPr lang="en-US" sz="1600" dirty="0">
                  <a:latin typeface="Arial" panose="020B0604020202020204" pitchFamily="34" charset="0"/>
                  <a:cs typeface="Arial" panose="020B0604020202020204" pitchFamily="34" charset="0"/>
                </a:rPr>
                <a:t> </a:t>
              </a:r>
            </a:p>
            <a:p>
              <a:pPr algn="ctr" defTabSz="466725">
                <a:lnSpc>
                  <a:spcPct val="90000"/>
                </a:lnSpc>
                <a:spcAft>
                  <a:spcPct val="35000"/>
                </a:spcAft>
                <a:defRPr/>
              </a:pPr>
              <a:r>
                <a:rPr lang="en-US" sz="1600" dirty="0">
                  <a:latin typeface="Arial" panose="020B0604020202020204" pitchFamily="34" charset="0"/>
                  <a:cs typeface="Arial" panose="020B0604020202020204" pitchFamily="34" charset="0"/>
                </a:rPr>
                <a:t>Ke-2</a:t>
              </a:r>
              <a:endParaRPr lang="en-US" sz="1600" i="1" dirty="0">
                <a:latin typeface="Arial" panose="020B0604020202020204" pitchFamily="34" charset="0"/>
                <a:cs typeface="Arial" panose="020B0604020202020204" pitchFamily="34" charset="0"/>
              </a:endParaRPr>
            </a:p>
          </p:txBody>
        </p:sp>
      </p:grpSp>
      <p:sp>
        <p:nvSpPr>
          <p:cNvPr id="36" name="Right Arrow 35"/>
          <p:cNvSpPr/>
          <p:nvPr/>
        </p:nvSpPr>
        <p:spPr>
          <a:xfrm rot="5400000">
            <a:off x="4037013" y="4253266"/>
            <a:ext cx="288925" cy="257175"/>
          </a:xfrm>
          <a:prstGeom prst="rightArrow">
            <a:avLst>
              <a:gd name="adj1" fmla="val 66700"/>
              <a:gd name="adj2" fmla="val 50000"/>
            </a:avLst>
          </a:prstGeom>
          <a:solidFill>
            <a:schemeClr val="bg1">
              <a:lumMod val="50000"/>
            </a:schemeClr>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182287" name="Group 36"/>
          <p:cNvGrpSpPr>
            <a:grpSpLocks/>
          </p:cNvGrpSpPr>
          <p:nvPr/>
        </p:nvGrpSpPr>
        <p:grpSpPr bwMode="auto">
          <a:xfrm>
            <a:off x="3078163" y="4716816"/>
            <a:ext cx="2219325" cy="871538"/>
            <a:chOff x="872511" y="2191059"/>
            <a:chExt cx="2163416" cy="540854"/>
          </a:xfrm>
          <a:solidFill>
            <a:schemeClr val="bg1">
              <a:lumMod val="65000"/>
            </a:schemeClr>
          </a:solidFill>
        </p:grpSpPr>
        <p:sp>
          <p:nvSpPr>
            <p:cNvPr id="38" name="Rounded Rectangle 37"/>
            <p:cNvSpPr/>
            <p:nvPr/>
          </p:nvSpPr>
          <p:spPr>
            <a:xfrm>
              <a:off x="872511" y="2191059"/>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39" name="Rounded Rectangle 10"/>
            <p:cNvSpPr/>
            <p:nvPr/>
          </p:nvSpPr>
          <p:spPr>
            <a:xfrm>
              <a:off x="887986" y="2206822"/>
              <a:ext cx="2132466" cy="509329"/>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defTabSz="466725">
                <a:lnSpc>
                  <a:spcPct val="90000"/>
                </a:lnSpc>
                <a:spcAft>
                  <a:spcPct val="35000"/>
                </a:spcAft>
                <a:defRPr/>
              </a:pPr>
              <a:r>
                <a:rPr lang="en-US" sz="1600" dirty="0" err="1">
                  <a:latin typeface="Arial" panose="020B0604020202020204" pitchFamily="34" charset="0"/>
                  <a:cs typeface="Arial" panose="020B0604020202020204" pitchFamily="34" charset="0"/>
                </a:rPr>
                <a:t>Ketua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Eksekutif</a:t>
              </a:r>
              <a:endParaRPr lang="en-US" sz="1600" dirty="0">
                <a:latin typeface="Arial" panose="020B0604020202020204" pitchFamily="34" charset="0"/>
                <a:cs typeface="Arial" panose="020B0604020202020204" pitchFamily="34" charset="0"/>
              </a:endParaRPr>
            </a:p>
          </p:txBody>
        </p:sp>
      </p:grpSp>
      <p:grpSp>
        <p:nvGrpSpPr>
          <p:cNvPr id="9" name="Group 40"/>
          <p:cNvGrpSpPr/>
          <p:nvPr/>
        </p:nvGrpSpPr>
        <p:grpSpPr>
          <a:xfrm>
            <a:off x="5486401" y="1536928"/>
            <a:ext cx="6359856" cy="870937"/>
            <a:chOff x="872511" y="730753"/>
            <a:chExt cx="2163416" cy="540854"/>
          </a:xfrm>
          <a:solidFill>
            <a:srgbClr val="006666"/>
          </a:solidFill>
        </p:grpSpPr>
        <p:sp>
          <p:nvSpPr>
            <p:cNvPr id="42" name="Rounded Rectangle 41"/>
            <p:cNvSpPr/>
            <p:nvPr/>
          </p:nvSpPr>
          <p:spPr>
            <a:xfrm>
              <a:off x="872511" y="730753"/>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43" name="Rounded Rectangle 4"/>
            <p:cNvSpPr/>
            <p:nvPr/>
          </p:nvSpPr>
          <p:spPr>
            <a:xfrm>
              <a:off x="888352" y="746594"/>
              <a:ext cx="2131734" cy="50917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algn="ctr">
                <a:defRPr/>
              </a:pPr>
              <a:r>
                <a:rPr lang="en-US" sz="1600" dirty="0" err="1">
                  <a:solidFill>
                    <a:schemeClr val="bg1"/>
                  </a:solidFill>
                  <a:latin typeface="Arial" panose="020B0604020202020204" pitchFamily="34" charset="0"/>
                  <a:cs typeface="Arial" panose="020B0604020202020204" pitchFamily="34" charset="0"/>
                </a:rPr>
                <a:t>Pemangkin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untuk</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menggerak</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eksport</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negara</a:t>
              </a:r>
              <a:endParaRPr lang="en-US" sz="1600" dirty="0">
                <a:solidFill>
                  <a:schemeClr val="bg1"/>
                </a:solidFill>
                <a:latin typeface="Arial" panose="020B0604020202020204" pitchFamily="34" charset="0"/>
                <a:cs typeface="Arial" panose="020B0604020202020204" pitchFamily="34" charset="0"/>
              </a:endParaRPr>
            </a:p>
          </p:txBody>
        </p:sp>
      </p:grpSp>
      <p:sp>
        <p:nvSpPr>
          <p:cNvPr id="44" name="Right Arrow 43"/>
          <p:cNvSpPr/>
          <p:nvPr/>
        </p:nvSpPr>
        <p:spPr>
          <a:xfrm rot="5400000">
            <a:off x="8444706" y="2485585"/>
            <a:ext cx="290513" cy="257175"/>
          </a:xfrm>
          <a:prstGeom prst="rightArrow">
            <a:avLst>
              <a:gd name="adj1" fmla="val 66700"/>
              <a:gd name="adj2" fmla="val 50000"/>
            </a:avLst>
          </a:prstGeom>
          <a:solidFill>
            <a:srgbClr val="006666"/>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11" name="Group 44"/>
          <p:cNvGrpSpPr/>
          <p:nvPr/>
        </p:nvGrpSpPr>
        <p:grpSpPr>
          <a:xfrm>
            <a:off x="5486401" y="2791671"/>
            <a:ext cx="6359856" cy="1403131"/>
            <a:chOff x="872511" y="1460906"/>
            <a:chExt cx="2163416" cy="540854"/>
          </a:xfrm>
          <a:solidFill>
            <a:srgbClr val="006666"/>
          </a:solidFill>
        </p:grpSpPr>
        <p:sp>
          <p:nvSpPr>
            <p:cNvPr id="46" name="Rounded Rectangle 45"/>
            <p:cNvSpPr/>
            <p:nvPr/>
          </p:nvSpPr>
          <p:spPr>
            <a:xfrm>
              <a:off x="872511" y="1460906"/>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47" name="Rounded Rectangle 7"/>
            <p:cNvSpPr/>
            <p:nvPr/>
          </p:nvSpPr>
          <p:spPr>
            <a:xfrm>
              <a:off x="888352" y="1477337"/>
              <a:ext cx="2131734" cy="494747"/>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marL="273050" lvl="2" indent="-273050">
                <a:buFontTx/>
                <a:buAutoNum type="arabicPeriod"/>
                <a:defRPr/>
              </a:pPr>
              <a:r>
                <a:rPr lang="en-US" sz="1600" dirty="0" err="1">
                  <a:solidFill>
                    <a:schemeClr val="bg1"/>
                  </a:solidFill>
                  <a:latin typeface="Arial" panose="020B0604020202020204" pitchFamily="34" charset="0"/>
                  <a:cs typeface="Arial" panose="020B0604020202020204" pitchFamily="34" charset="0"/>
                </a:rPr>
                <a:t>Memantau</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pengaliran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wang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masuk</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keluar</a:t>
              </a:r>
              <a:r>
                <a:rPr lang="en-US" sz="1600" dirty="0">
                  <a:solidFill>
                    <a:schemeClr val="bg1"/>
                  </a:solidFill>
                  <a:latin typeface="Arial" panose="020B0604020202020204" pitchFamily="34" charset="0"/>
                  <a:cs typeface="Arial" panose="020B0604020202020204" pitchFamily="34" charset="0"/>
                </a:rPr>
                <a:t> yang </a:t>
              </a:r>
              <a:r>
                <a:rPr lang="en-US" sz="1600" dirty="0" err="1">
                  <a:solidFill>
                    <a:schemeClr val="bg1"/>
                  </a:solidFill>
                  <a:latin typeface="Arial" panose="020B0604020202020204" pitchFamily="34" charset="0"/>
                  <a:cs typeface="Arial" panose="020B0604020202020204" pitchFamily="34" charset="0"/>
                </a:rPr>
                <a:t>menyumbang</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kepada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imbangan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akaun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semasa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negara</a:t>
              </a:r>
              <a:r>
                <a:rPr lang="en-US" sz="1600" dirty="0">
                  <a:solidFill>
                    <a:schemeClr val="bg1"/>
                  </a:solidFill>
                  <a:latin typeface="Arial" panose="020B0604020202020204" pitchFamily="34" charset="0"/>
                  <a:cs typeface="Arial" panose="020B0604020202020204" pitchFamily="34" charset="0"/>
                </a:rPr>
                <a:t>.</a:t>
              </a:r>
            </a:p>
            <a:p>
              <a:pPr marL="273050" lvl="2" indent="-273050">
                <a:buFontTx/>
                <a:buAutoNum type="arabicPeriod"/>
                <a:defRPr/>
              </a:pPr>
              <a:r>
                <a:rPr lang="en-US" sz="1600" dirty="0" err="1">
                  <a:solidFill>
                    <a:schemeClr val="bg1"/>
                  </a:solidFill>
                  <a:latin typeface="Arial" panose="020B0604020202020204" pitchFamily="34" charset="0"/>
                  <a:cs typeface="Arial" panose="020B0604020202020204" pitchFamily="34" charset="0"/>
                </a:rPr>
                <a:t>Menggalakkan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penggunaan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sumber</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tempatan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dan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mengawal</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penggunaan</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sumber</a:t>
              </a:r>
              <a:r>
                <a:rPr lang="en-US" sz="1600" dirty="0">
                  <a:solidFill>
                    <a:schemeClr val="bg1"/>
                  </a:solidFill>
                  <a:latin typeface="Arial" panose="020B0604020202020204" pitchFamily="34" charset="0"/>
                  <a:cs typeface="Arial" panose="020B0604020202020204" pitchFamily="34" charset="0"/>
                </a:rPr>
                <a:t> import </a:t>
              </a:r>
              <a:r>
                <a:rPr lang="en-US" sz="1600" dirty="0" err="1">
                  <a:solidFill>
                    <a:schemeClr val="bg1"/>
                  </a:solidFill>
                  <a:latin typeface="Arial" panose="020B0604020202020204" pitchFamily="34" charset="0"/>
                  <a:cs typeface="Arial" panose="020B0604020202020204" pitchFamily="34" charset="0"/>
                </a:rPr>
                <a:t>dalam</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semua</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sektor</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ekonomi</a:t>
              </a:r>
              <a:r>
                <a:rPr lang="en-US" sz="1600" dirty="0">
                  <a:solidFill>
                    <a:schemeClr val="bg1"/>
                  </a:solidFill>
                  <a:latin typeface="Arial" panose="020B0604020202020204" pitchFamily="34" charset="0"/>
                  <a:cs typeface="Arial" panose="020B0604020202020204" pitchFamily="34" charset="0"/>
                </a:rPr>
                <a:t>.</a:t>
              </a:r>
            </a:p>
          </p:txBody>
        </p:sp>
      </p:grpSp>
      <p:sp>
        <p:nvSpPr>
          <p:cNvPr id="48" name="Right Arrow 47"/>
          <p:cNvSpPr/>
          <p:nvPr/>
        </p:nvSpPr>
        <p:spPr>
          <a:xfrm rot="5400000">
            <a:off x="8485981" y="4225485"/>
            <a:ext cx="290513" cy="257175"/>
          </a:xfrm>
          <a:prstGeom prst="rightArrow">
            <a:avLst>
              <a:gd name="adj1" fmla="val 66700"/>
              <a:gd name="adj2" fmla="val 50000"/>
            </a:avLst>
          </a:prstGeom>
          <a:solidFill>
            <a:srgbClr val="006666"/>
          </a:solidFill>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lt1"/>
          </a:fontRef>
        </p:style>
      </p:sp>
      <p:grpSp>
        <p:nvGrpSpPr>
          <p:cNvPr id="12" name="Group 48"/>
          <p:cNvGrpSpPr/>
          <p:nvPr/>
        </p:nvGrpSpPr>
        <p:grpSpPr>
          <a:xfrm>
            <a:off x="5486401" y="4509876"/>
            <a:ext cx="6359856" cy="2053984"/>
            <a:chOff x="872511" y="2191059"/>
            <a:chExt cx="2163416" cy="540854"/>
          </a:xfrm>
          <a:solidFill>
            <a:srgbClr val="006666"/>
          </a:solidFill>
        </p:grpSpPr>
        <p:sp>
          <p:nvSpPr>
            <p:cNvPr id="50" name="Rounded Rectangle 49"/>
            <p:cNvSpPr/>
            <p:nvPr/>
          </p:nvSpPr>
          <p:spPr>
            <a:xfrm>
              <a:off x="872511" y="2191059"/>
              <a:ext cx="2163416" cy="540854"/>
            </a:xfrm>
            <a:prstGeom prst="roundRect">
              <a:avLst>
                <a:gd name="adj" fmla="val 10000"/>
              </a:avLst>
            </a:prstGeom>
            <a:grp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sp>
        <p:sp>
          <p:nvSpPr>
            <p:cNvPr id="51" name="Rounded Rectangle 10"/>
            <p:cNvSpPr/>
            <p:nvPr/>
          </p:nvSpPr>
          <p:spPr>
            <a:xfrm>
              <a:off x="888352" y="2206900"/>
              <a:ext cx="2131734" cy="50917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lIns="13970" tIns="13970" rIns="13970" bIns="13970" spcCol="1270" anchor="ctr"/>
            <a:lstStyle/>
            <a:p>
              <a:pPr marL="273050" lvl="2" indent="-273050">
                <a:buFontTx/>
                <a:buAutoNum type="arabicPeriod"/>
                <a:defRPr/>
              </a:pPr>
              <a:r>
                <a:rPr lang="en-GB" sz="1400" i="1" dirty="0">
                  <a:solidFill>
                    <a:schemeClr val="bg1"/>
                  </a:solidFill>
                  <a:latin typeface="Arial" panose="020B0604020202020204" pitchFamily="34" charset="0"/>
                  <a:cs typeface="Arial" panose="020B0604020202020204" pitchFamily="34" charset="0"/>
                </a:rPr>
                <a:t>Engagement</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dengan</a:t>
              </a:r>
              <a:r>
                <a:rPr lang="en-GB" sz="1400" dirty="0">
                  <a:solidFill>
                    <a:schemeClr val="bg1"/>
                  </a:solidFill>
                  <a:latin typeface="Arial" panose="020B0604020202020204" pitchFamily="34" charset="0"/>
                  <a:cs typeface="Arial" panose="020B0604020202020204" pitchFamily="34" charset="0"/>
                </a:rPr>
                <a:t> 4 </a:t>
              </a:r>
              <a:r>
                <a:rPr lang="en-GB" sz="1400" dirty="0" err="1">
                  <a:solidFill>
                    <a:schemeClr val="bg1"/>
                  </a:solidFill>
                  <a:latin typeface="Arial" panose="020B0604020202020204" pitchFamily="34" charset="0"/>
                  <a:cs typeface="Arial" panose="020B0604020202020204" pitchFamily="34" charset="0"/>
                </a:rPr>
                <a:t>pemilik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projek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utama</a:t>
              </a:r>
              <a:r>
                <a:rPr lang="en-GB" sz="1400" dirty="0">
                  <a:solidFill>
                    <a:schemeClr val="bg1"/>
                  </a:solidFill>
                  <a:latin typeface="Arial" panose="020B0604020202020204" pitchFamily="34" charset="0"/>
                  <a:cs typeface="Arial" panose="020B0604020202020204" pitchFamily="34" charset="0"/>
                </a:rPr>
                <a:t>.</a:t>
              </a:r>
            </a:p>
            <a:p>
              <a:pPr marL="273050" lvl="2" indent="-273050">
                <a:defRPr/>
              </a:pPr>
              <a:r>
                <a:rPr lang="en-GB" sz="1400" dirty="0">
                  <a:solidFill>
                    <a:schemeClr val="bg1"/>
                  </a:solidFill>
                  <a:latin typeface="Arial" panose="020B0604020202020204" pitchFamily="34" charset="0"/>
                  <a:cs typeface="Arial" panose="020B0604020202020204" pitchFamily="34" charset="0"/>
                </a:rPr>
                <a:t>2.  </a:t>
              </a:r>
              <a:r>
                <a:rPr lang="en-GB" sz="1400" dirty="0" err="1">
                  <a:solidFill>
                    <a:schemeClr val="bg1"/>
                  </a:solidFill>
                  <a:latin typeface="Arial" panose="020B0604020202020204" pitchFamily="34" charset="0"/>
                  <a:cs typeface="Arial" panose="020B0604020202020204" pitchFamily="34" charset="0"/>
                </a:rPr>
                <a:t>Mendapatkan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maklumat</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daripada</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pemilik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projek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mengenai</a:t>
              </a:r>
              <a:r>
                <a:rPr lang="en-GB" sz="1400" dirty="0">
                  <a:solidFill>
                    <a:schemeClr val="bg1"/>
                  </a:solidFill>
                  <a:latin typeface="Arial" panose="020B0604020202020204" pitchFamily="34" charset="0"/>
                  <a:cs typeface="Arial" panose="020B0604020202020204" pitchFamily="34" charset="0"/>
                </a:rPr>
                <a:t> % </a:t>
              </a:r>
              <a:r>
                <a:rPr lang="en-GB" sz="1400" dirty="0" err="1">
                  <a:solidFill>
                    <a:schemeClr val="bg1"/>
                  </a:solidFill>
                  <a:latin typeface="Arial" panose="020B0604020202020204" pitchFamily="34" charset="0"/>
                  <a:cs typeface="Arial" panose="020B0604020202020204" pitchFamily="34" charset="0"/>
                </a:rPr>
                <a:t>kandungan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sumber</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tempatan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dan</a:t>
              </a:r>
              <a:r>
                <a:rPr lang="en-GB" sz="1400" dirty="0">
                  <a:solidFill>
                    <a:schemeClr val="bg1"/>
                  </a:solidFill>
                  <a:latin typeface="Arial" panose="020B0604020202020204" pitchFamily="34" charset="0"/>
                  <a:cs typeface="Arial" panose="020B0604020202020204" pitchFamily="34" charset="0"/>
                </a:rPr>
                <a:t> import yang </a:t>
              </a:r>
              <a:r>
                <a:rPr lang="en-GB" sz="1400" dirty="0" err="1">
                  <a:solidFill>
                    <a:schemeClr val="bg1"/>
                  </a:solidFill>
                  <a:latin typeface="Arial" panose="020B0604020202020204" pitchFamily="34" charset="0"/>
                  <a:cs typeface="Arial" panose="020B0604020202020204" pitchFamily="34" charset="0"/>
                </a:rPr>
                <a:t>digunakan</a:t>
              </a:r>
              <a:r>
                <a:rPr lang="en-GB" sz="1400" dirty="0">
                  <a:solidFill>
                    <a:schemeClr val="bg1"/>
                  </a:solidFill>
                  <a:latin typeface="Arial" panose="020B0604020202020204" pitchFamily="34" charset="0"/>
                  <a:cs typeface="Arial" panose="020B0604020202020204" pitchFamily="34" charset="0"/>
                </a:rPr>
                <a:t>.</a:t>
              </a:r>
              <a:endParaRPr lang="en-US" sz="1400" dirty="0">
                <a:solidFill>
                  <a:schemeClr val="bg1"/>
                </a:solidFill>
                <a:latin typeface="Arial" panose="020B0604020202020204" pitchFamily="34" charset="0"/>
                <a:cs typeface="Arial" panose="020B0604020202020204" pitchFamily="34" charset="0"/>
              </a:endParaRPr>
            </a:p>
            <a:p>
              <a:pPr marL="273050" lvl="2" indent="-273050">
                <a:defRPr/>
              </a:pPr>
              <a:r>
                <a:rPr lang="en-GB" sz="1400" dirty="0">
                  <a:solidFill>
                    <a:schemeClr val="bg1"/>
                  </a:solidFill>
                  <a:latin typeface="Arial" panose="020B0604020202020204" pitchFamily="34" charset="0"/>
                  <a:cs typeface="Arial" panose="020B0604020202020204" pitchFamily="34" charset="0"/>
                </a:rPr>
                <a:t>3.  </a:t>
              </a:r>
              <a:r>
                <a:rPr lang="en-GB" sz="1400" dirty="0" err="1">
                  <a:solidFill>
                    <a:schemeClr val="bg1"/>
                  </a:solidFill>
                  <a:latin typeface="Arial" panose="020B0604020202020204" pitchFamily="34" charset="0"/>
                  <a:cs typeface="Arial" panose="020B0604020202020204" pitchFamily="34" charset="0"/>
                </a:rPr>
                <a:t>Menggalakkan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pemilik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projek</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memaksimakan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penggunaan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sumber</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pembinaan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tempatan</a:t>
              </a:r>
              <a:r>
                <a:rPr lang="en-GB" sz="1400" dirty="0">
                  <a:solidFill>
                    <a:schemeClr val="bg1"/>
                  </a:solidFill>
                  <a:latin typeface="Arial" panose="020B0604020202020204" pitchFamily="34" charset="0"/>
                  <a:cs typeface="Arial" panose="020B0604020202020204" pitchFamily="34" charset="0"/>
                </a:rPr>
                <a:t>.</a:t>
              </a:r>
              <a:endParaRPr lang="en-US" sz="1400" dirty="0">
                <a:solidFill>
                  <a:schemeClr val="bg1"/>
                </a:solidFill>
                <a:latin typeface="Arial" panose="020B0604020202020204" pitchFamily="34" charset="0"/>
                <a:cs typeface="Arial" panose="020B0604020202020204" pitchFamily="34" charset="0"/>
              </a:endParaRPr>
            </a:p>
            <a:p>
              <a:pPr marL="273050" lvl="2" indent="-273050">
                <a:defRPr/>
              </a:pPr>
              <a:r>
                <a:rPr lang="en-GB" sz="1400" dirty="0">
                  <a:solidFill>
                    <a:schemeClr val="bg1"/>
                  </a:solidFill>
                  <a:latin typeface="Arial" panose="020B0604020202020204" pitchFamily="34" charset="0"/>
                  <a:cs typeface="Arial" panose="020B0604020202020204" pitchFamily="34" charset="0"/>
                </a:rPr>
                <a:t>4.  </a:t>
              </a:r>
              <a:r>
                <a:rPr lang="en-GB" sz="1400" dirty="0" err="1">
                  <a:solidFill>
                    <a:schemeClr val="bg1"/>
                  </a:solidFill>
                  <a:latin typeface="Arial" panose="020B0604020202020204" pitchFamily="34" charset="0"/>
                  <a:cs typeface="Arial" panose="020B0604020202020204" pitchFamily="34" charset="0"/>
                </a:rPr>
                <a:t>Melaporkan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perkembangan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strategi</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penggantian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secara</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berkala</a:t>
              </a:r>
              <a:r>
                <a:rPr lang="en-GB" sz="1400" dirty="0">
                  <a:solidFill>
                    <a:schemeClr val="bg1"/>
                  </a:solidFill>
                  <a:latin typeface="Arial" panose="020B0604020202020204" pitchFamily="34" charset="0"/>
                  <a:cs typeface="Arial" panose="020B0604020202020204" pitchFamily="34" charset="0"/>
                </a:rPr>
                <a:t>.</a:t>
              </a:r>
              <a:endParaRPr lang="en-US" sz="1400" dirty="0">
                <a:solidFill>
                  <a:schemeClr val="bg1"/>
                </a:solidFill>
                <a:latin typeface="Arial" panose="020B0604020202020204" pitchFamily="34" charset="0"/>
                <a:cs typeface="Arial" panose="020B0604020202020204" pitchFamily="34" charset="0"/>
              </a:endParaRPr>
            </a:p>
            <a:p>
              <a:pPr marL="273050" lvl="2" indent="-273050">
                <a:defRPr/>
              </a:pPr>
              <a:r>
                <a:rPr lang="en-GB" sz="1400" dirty="0">
                  <a:solidFill>
                    <a:schemeClr val="bg1"/>
                  </a:solidFill>
                  <a:latin typeface="Arial" panose="020B0604020202020204" pitchFamily="34" charset="0"/>
                  <a:cs typeface="Arial" panose="020B0604020202020204" pitchFamily="34" charset="0"/>
                </a:rPr>
                <a:t>5.  </a:t>
              </a:r>
              <a:r>
                <a:rPr lang="en-GB" sz="1400" dirty="0" err="1">
                  <a:solidFill>
                    <a:schemeClr val="bg1"/>
                  </a:solidFill>
                  <a:latin typeface="Arial" panose="020B0604020202020204" pitchFamily="34" charset="0"/>
                  <a:cs typeface="Arial" panose="020B0604020202020204" pitchFamily="34" charset="0"/>
                </a:rPr>
                <a:t>Mengenal</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pasti</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sumber</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pembinaan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berkapasiti</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tinggi</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serta</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menyediakan</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maklumat</a:t>
              </a:r>
              <a:r>
                <a:rPr lang="en-GB" sz="1400" dirty="0">
                  <a:solidFill>
                    <a:schemeClr val="bg1"/>
                  </a:solidFill>
                  <a:latin typeface="Arial" panose="020B0604020202020204" pitchFamily="34" charset="0"/>
                  <a:cs typeface="Arial" panose="020B0604020202020204" pitchFamily="34" charset="0"/>
                </a:rPr>
                <a:t> </a:t>
              </a:r>
              <a:r>
                <a:rPr lang="en-GB" sz="1400" dirty="0" err="1">
                  <a:solidFill>
                    <a:schemeClr val="bg1"/>
                  </a:solidFill>
                  <a:latin typeface="Arial" panose="020B0604020202020204" pitchFamily="34" charset="0"/>
                  <a:cs typeface="Arial" panose="020B0604020202020204" pitchFamily="34" charset="0"/>
                </a:rPr>
                <a:t>berkenaan</a:t>
              </a:r>
              <a:r>
                <a:rPr lang="en-GB" sz="1400" dirty="0">
                  <a:solidFill>
                    <a:schemeClr val="bg1"/>
                  </a:solidFill>
                  <a:latin typeface="Arial" panose="020B0604020202020204" pitchFamily="34" charset="0"/>
                  <a:cs typeface="Arial" panose="020B0604020202020204" pitchFamily="34" charset="0"/>
                </a:rPr>
                <a:t>.</a:t>
              </a:r>
              <a:endParaRPr lang="en-US" sz="1400" dirty="0">
                <a:solidFill>
                  <a:schemeClr val="bg1"/>
                </a:solidFill>
                <a:latin typeface="Arial" panose="020B0604020202020204" pitchFamily="34" charset="0"/>
                <a:cs typeface="Arial" panose="020B0604020202020204" pitchFamily="34" charset="0"/>
              </a:endParaRPr>
            </a:p>
          </p:txBody>
        </p:sp>
      </p:grpSp>
      <p:sp>
        <p:nvSpPr>
          <p:cNvPr id="40" name="Title 1"/>
          <p:cNvSpPr txBox="1">
            <a:spLocks/>
          </p:cNvSpPr>
          <p:nvPr/>
        </p:nvSpPr>
        <p:spPr>
          <a:xfrm>
            <a:off x="238368" y="249390"/>
            <a:ext cx="11957445" cy="491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sz="2800" b="1" dirty="0" err="1" smtClean="0">
                <a:solidFill>
                  <a:srgbClr val="006666"/>
                </a:solidFill>
                <a:latin typeface="Arial" panose="020B0604020202020204" pitchFamily="34" charset="0"/>
                <a:cs typeface="Arial" panose="020B0604020202020204" pitchFamily="34" charset="0"/>
              </a:rPr>
              <a:t>Latarbelakang</a:t>
            </a:r>
            <a:r>
              <a:rPr lang="en-MY" sz="2800" b="1" dirty="0" smtClean="0">
                <a:solidFill>
                  <a:srgbClr val="006666"/>
                </a:solidFill>
                <a:latin typeface="Arial" panose="020B0604020202020204" pitchFamily="34" charset="0"/>
                <a:cs typeface="Arial" panose="020B0604020202020204" pitchFamily="34" charset="0"/>
              </a:rPr>
              <a:t> Pembangunan </a:t>
            </a:r>
            <a:r>
              <a:rPr lang="en-MY" sz="2800" b="1" dirty="0" err="1" smtClean="0">
                <a:solidFill>
                  <a:srgbClr val="006666"/>
                </a:solidFill>
                <a:latin typeface="Arial" panose="020B0604020202020204" pitchFamily="34" charset="0"/>
                <a:cs typeface="Arial" panose="020B0604020202020204" pitchFamily="34" charset="0"/>
              </a:rPr>
              <a:t>Inisiatif</a:t>
            </a:r>
            <a:r>
              <a:rPr lang="en-MY" sz="2800" b="1" dirty="0" smtClean="0">
                <a:solidFill>
                  <a:srgbClr val="006666"/>
                </a:solidFill>
                <a:latin typeface="Arial" panose="020B0604020202020204" pitchFamily="34" charset="0"/>
                <a:cs typeface="Arial" panose="020B0604020202020204" pitchFamily="34" charset="0"/>
              </a:rPr>
              <a:t> </a:t>
            </a:r>
            <a:r>
              <a:rPr lang="en-MY" sz="2800" b="1" dirty="0" smtClean="0">
                <a:solidFill>
                  <a:srgbClr val="006666"/>
                </a:solidFill>
                <a:latin typeface="Arvo" panose="02000000000000000000" pitchFamily="2" charset="0"/>
                <a:cs typeface="Arial" panose="020B0604020202020204" pitchFamily="34" charset="0"/>
              </a:rPr>
              <a:t>I</a:t>
            </a:r>
            <a:r>
              <a:rPr lang="en-MY" sz="2800" b="1" dirty="0" smtClean="0">
                <a:solidFill>
                  <a:srgbClr val="006666"/>
                </a:solidFill>
                <a:latin typeface="Arial" panose="020B0604020202020204" pitchFamily="34" charset="0"/>
                <a:cs typeface="Arial" panose="020B0604020202020204" pitchFamily="34" charset="0"/>
              </a:rPr>
              <a:t>5 </a:t>
            </a:r>
            <a:endParaRPr lang="en-MY" sz="2800" b="1" dirty="0">
              <a:solidFill>
                <a:srgbClr val="0066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7372170"/>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entagon 7"/>
          <p:cNvSpPr/>
          <p:nvPr/>
        </p:nvSpPr>
        <p:spPr>
          <a:xfrm rot="5400000">
            <a:off x="1742361" y="2317655"/>
            <a:ext cx="5723813" cy="3069493"/>
          </a:xfrm>
          <a:prstGeom prst="homePlate">
            <a:avLst>
              <a:gd name="adj" fmla="val 34723"/>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olidFill>
                <a:sysClr val="windowText" lastClr="000000"/>
              </a:solidFill>
              <a:latin typeface="Arial" panose="020B0604020202020204" pitchFamily="34" charset="0"/>
              <a:cs typeface="Arial" panose="020B0604020202020204" pitchFamily="34" charset="0"/>
            </a:endParaRPr>
          </a:p>
        </p:txBody>
      </p:sp>
      <p:sp>
        <p:nvSpPr>
          <p:cNvPr id="6" name="Pentagon 5"/>
          <p:cNvSpPr/>
          <p:nvPr/>
        </p:nvSpPr>
        <p:spPr>
          <a:xfrm rot="5400000">
            <a:off x="7798278" y="2320589"/>
            <a:ext cx="5723815" cy="3063631"/>
          </a:xfrm>
          <a:prstGeom prst="homePlate">
            <a:avLst>
              <a:gd name="adj" fmla="val 34723"/>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olidFill>
                <a:sysClr val="windowText" lastClr="000000"/>
              </a:solidFill>
              <a:latin typeface="Arial" panose="020B0604020202020204" pitchFamily="34" charset="0"/>
              <a:cs typeface="Arial" panose="020B0604020202020204" pitchFamily="34" charset="0"/>
            </a:endParaRPr>
          </a:p>
        </p:txBody>
      </p:sp>
      <p:sp>
        <p:nvSpPr>
          <p:cNvPr id="7" name="Pentagon 6"/>
          <p:cNvSpPr/>
          <p:nvPr/>
        </p:nvSpPr>
        <p:spPr>
          <a:xfrm rot="5400000">
            <a:off x="4754129" y="2308869"/>
            <a:ext cx="5723813" cy="3087075"/>
          </a:xfrm>
          <a:prstGeom prst="homePlate">
            <a:avLst>
              <a:gd name="adj" fmla="val 34723"/>
            </a:avLst>
          </a:prstGeom>
          <a:solidFill>
            <a:schemeClr val="bg2">
              <a:lumMod val="5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Pentagon 8"/>
          <p:cNvSpPr/>
          <p:nvPr/>
        </p:nvSpPr>
        <p:spPr>
          <a:xfrm rot="5400000">
            <a:off x="-1328138" y="2324497"/>
            <a:ext cx="5723815" cy="3055816"/>
          </a:xfrm>
          <a:prstGeom prst="homePlate">
            <a:avLst>
              <a:gd name="adj" fmla="val 3472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a:solidFill>
                <a:schemeClr val="bg1"/>
              </a:solidFill>
            </a:endParaRPr>
          </a:p>
        </p:txBody>
      </p:sp>
      <p:sp>
        <p:nvSpPr>
          <p:cNvPr id="20488" name="Title 1"/>
          <p:cNvSpPr txBox="1">
            <a:spLocks/>
          </p:cNvSpPr>
          <p:nvPr/>
        </p:nvSpPr>
        <p:spPr bwMode="auto">
          <a:xfrm>
            <a:off x="-292129" y="-307414"/>
            <a:ext cx="12184186" cy="668338"/>
          </a:xfrm>
          <a:prstGeom prst="rect">
            <a:avLst/>
          </a:prstGeom>
          <a:noFill/>
          <a:ln>
            <a:noFill/>
          </a:ln>
          <a:extLst/>
        </p:spPr>
        <p:txBody>
          <a:bodyPr anchor="ctr"/>
          <a:lstStyle>
            <a:lvl1pPr defTabSz="742950">
              <a:lnSpc>
                <a:spcPct val="90000"/>
              </a:lnSpc>
              <a:spcBef>
                <a:spcPts val="813"/>
              </a:spcBef>
              <a:buFont typeface="Arial" panose="020B0604020202020204" pitchFamily="34" charset="0"/>
              <a:buChar char="•"/>
              <a:defRPr sz="2200">
                <a:solidFill>
                  <a:schemeClr val="tx1"/>
                </a:solidFill>
                <a:latin typeface="Calibri" panose="020F0502020204030204" pitchFamily="34" charset="0"/>
              </a:defRPr>
            </a:lvl1pPr>
            <a:lvl2pPr marL="742950" indent="-285750" defTabSz="742950">
              <a:lnSpc>
                <a:spcPct val="90000"/>
              </a:lnSpc>
              <a:spcBef>
                <a:spcPts val="400"/>
              </a:spcBef>
              <a:buFont typeface="Arial" panose="020B0604020202020204" pitchFamily="34" charset="0"/>
              <a:buChar char="•"/>
              <a:defRPr sz="1900">
                <a:solidFill>
                  <a:schemeClr val="tx1"/>
                </a:solidFill>
                <a:latin typeface="Calibri" panose="020F0502020204030204" pitchFamily="34" charset="0"/>
              </a:defRPr>
            </a:lvl2pPr>
            <a:lvl3pPr marL="1143000" indent="-228600" defTabSz="742950">
              <a:lnSpc>
                <a:spcPct val="90000"/>
              </a:lnSpc>
              <a:spcBef>
                <a:spcPts val="400"/>
              </a:spcBef>
              <a:buFont typeface="Arial" panose="020B0604020202020204" pitchFamily="34" charset="0"/>
              <a:buChar char="•"/>
              <a:defRPr sz="1600">
                <a:solidFill>
                  <a:schemeClr val="tx1"/>
                </a:solidFill>
                <a:latin typeface="Calibri" panose="020F0502020204030204" pitchFamily="34" charset="0"/>
              </a:defRPr>
            </a:lvl3pPr>
            <a:lvl4pPr marL="1600200" indent="-228600" defTabSz="742950">
              <a:lnSpc>
                <a:spcPct val="90000"/>
              </a:lnSpc>
              <a:spcBef>
                <a:spcPts val="400"/>
              </a:spcBef>
              <a:buFont typeface="Arial" panose="020B0604020202020204" pitchFamily="34" charset="0"/>
              <a:buChar char="•"/>
              <a:defRPr sz="1400">
                <a:solidFill>
                  <a:schemeClr val="tx1"/>
                </a:solidFill>
                <a:latin typeface="Calibri" panose="020F0502020204030204" pitchFamily="34" charset="0"/>
              </a:defRPr>
            </a:lvl4pPr>
            <a:lvl5pPr marL="2057400" indent="-228600" defTabSz="742950">
              <a:lnSpc>
                <a:spcPct val="90000"/>
              </a:lnSpc>
              <a:spcBef>
                <a:spcPts val="400"/>
              </a:spcBef>
              <a:buFont typeface="Arial" panose="020B0604020202020204" pitchFamily="34" charset="0"/>
              <a:buChar char="•"/>
              <a:defRPr sz="1400">
                <a:solidFill>
                  <a:schemeClr val="tx1"/>
                </a:solidFill>
                <a:latin typeface="Calibri" panose="020F0502020204030204" pitchFamily="34" charset="0"/>
              </a:defRPr>
            </a:lvl5pPr>
            <a:lvl6pPr marL="2514600" indent="-228600" defTabSz="742950" eaLnBrk="0" fontAlgn="base" hangingPunct="0">
              <a:lnSpc>
                <a:spcPct val="90000"/>
              </a:lnSpc>
              <a:spcBef>
                <a:spcPts val="400"/>
              </a:spcBef>
              <a:spcAft>
                <a:spcPct val="0"/>
              </a:spcAft>
              <a:buFont typeface="Arial" panose="020B0604020202020204" pitchFamily="34" charset="0"/>
              <a:buChar char="•"/>
              <a:defRPr sz="1400">
                <a:solidFill>
                  <a:schemeClr val="tx1"/>
                </a:solidFill>
                <a:latin typeface="Calibri" panose="020F0502020204030204" pitchFamily="34" charset="0"/>
              </a:defRPr>
            </a:lvl6pPr>
            <a:lvl7pPr marL="2971800" indent="-228600" defTabSz="742950" eaLnBrk="0" fontAlgn="base" hangingPunct="0">
              <a:lnSpc>
                <a:spcPct val="90000"/>
              </a:lnSpc>
              <a:spcBef>
                <a:spcPts val="400"/>
              </a:spcBef>
              <a:spcAft>
                <a:spcPct val="0"/>
              </a:spcAft>
              <a:buFont typeface="Arial" panose="020B0604020202020204" pitchFamily="34" charset="0"/>
              <a:buChar char="•"/>
              <a:defRPr sz="1400">
                <a:solidFill>
                  <a:schemeClr val="tx1"/>
                </a:solidFill>
                <a:latin typeface="Calibri" panose="020F0502020204030204" pitchFamily="34" charset="0"/>
              </a:defRPr>
            </a:lvl7pPr>
            <a:lvl8pPr marL="3429000" indent="-228600" defTabSz="742950" eaLnBrk="0" fontAlgn="base" hangingPunct="0">
              <a:lnSpc>
                <a:spcPct val="90000"/>
              </a:lnSpc>
              <a:spcBef>
                <a:spcPts val="400"/>
              </a:spcBef>
              <a:spcAft>
                <a:spcPct val="0"/>
              </a:spcAft>
              <a:buFont typeface="Arial" panose="020B0604020202020204" pitchFamily="34" charset="0"/>
              <a:buChar char="•"/>
              <a:defRPr sz="1400">
                <a:solidFill>
                  <a:schemeClr val="tx1"/>
                </a:solidFill>
                <a:latin typeface="Calibri" panose="020F0502020204030204" pitchFamily="34" charset="0"/>
              </a:defRPr>
            </a:lvl8pPr>
            <a:lvl9pPr marL="3886200" indent="-228600" defTabSz="742950" eaLnBrk="0" fontAlgn="base" hangingPunct="0">
              <a:lnSpc>
                <a:spcPct val="90000"/>
              </a:lnSpc>
              <a:spcBef>
                <a:spcPts val="400"/>
              </a:spcBef>
              <a:spcAft>
                <a:spcPct val="0"/>
              </a:spcAft>
              <a:buFont typeface="Arial" panose="020B0604020202020204" pitchFamily="34" charset="0"/>
              <a:buChar char="•"/>
              <a:defRPr sz="1400">
                <a:solidFill>
                  <a:schemeClr val="tx1"/>
                </a:solidFill>
                <a:latin typeface="Calibri" panose="020F0502020204030204" pitchFamily="34" charset="0"/>
              </a:defRPr>
            </a:lvl9pPr>
          </a:lstStyle>
          <a:p>
            <a:pPr algn="r" eaLnBrk="1" fontAlgn="auto" hangingPunct="1">
              <a:spcBef>
                <a:spcPct val="0"/>
              </a:spcBef>
              <a:spcAft>
                <a:spcPts val="0"/>
              </a:spcAft>
              <a:buFontTx/>
              <a:buNone/>
              <a:defRPr/>
            </a:pPr>
            <a:endParaRPr lang="en-US" altLang="en-US" sz="1400" b="1" kern="0" dirty="0">
              <a:solidFill>
                <a:srgbClr val="523957"/>
              </a:solidFill>
              <a:latin typeface="Arial" panose="020B0604020202020204" pitchFamily="34" charset="0"/>
            </a:endParaRPr>
          </a:p>
        </p:txBody>
      </p:sp>
      <p:sp>
        <p:nvSpPr>
          <p:cNvPr id="11" name="TextBox 14"/>
          <p:cNvSpPr txBox="1">
            <a:spLocks noChangeArrowheads="1"/>
          </p:cNvSpPr>
          <p:nvPr/>
        </p:nvSpPr>
        <p:spPr bwMode="auto">
          <a:xfrm>
            <a:off x="103555" y="1046727"/>
            <a:ext cx="2850663" cy="523220"/>
          </a:xfrm>
          <a:prstGeom prst="rect">
            <a:avLst/>
          </a:prstGeom>
          <a:noFill/>
          <a:ln w="9525">
            <a:noFill/>
            <a:miter lim="800000"/>
            <a:headEnd/>
            <a:tailEnd/>
          </a:ln>
        </p:spPr>
        <p:txBody>
          <a:bodyPr wrap="square">
            <a:spAutoFit/>
          </a:bodyPr>
          <a:lstStyle/>
          <a:p>
            <a:pPr algn="ctr" eaLnBrk="1" fontAlgn="auto" hangingPunct="1">
              <a:spcBef>
                <a:spcPts val="0"/>
              </a:spcBef>
              <a:spcAft>
                <a:spcPts val="0"/>
              </a:spcAft>
              <a:defRPr/>
            </a:pPr>
            <a:r>
              <a:rPr lang="en-MY" altLang="en-US" sz="1400" b="1" kern="0" dirty="0" smtClean="0">
                <a:solidFill>
                  <a:schemeClr val="bg1"/>
                </a:solidFill>
                <a:latin typeface="Arial" panose="020B0604020202020204" pitchFamily="34" charset="0"/>
                <a:cs typeface="Arial" panose="020B0604020202020204" pitchFamily="34" charset="0"/>
              </a:rPr>
              <a:t>QUALITY, SAFETY &amp; PROFESSIONALISM</a:t>
            </a:r>
            <a:endParaRPr lang="en-MY" altLang="en-US" sz="1400" b="1" kern="0" dirty="0">
              <a:solidFill>
                <a:schemeClr val="bg1"/>
              </a:solidFill>
              <a:latin typeface="Arial" panose="020B0604020202020204" pitchFamily="34" charset="0"/>
              <a:cs typeface="Arial" panose="020B0604020202020204" pitchFamily="34" charset="0"/>
            </a:endParaRPr>
          </a:p>
        </p:txBody>
      </p:sp>
      <p:sp>
        <p:nvSpPr>
          <p:cNvPr id="20490" name="TextBox 65"/>
          <p:cNvSpPr txBox="1">
            <a:spLocks noChangeArrowheads="1"/>
          </p:cNvSpPr>
          <p:nvPr/>
        </p:nvSpPr>
        <p:spPr bwMode="auto">
          <a:xfrm>
            <a:off x="3386406" y="1032549"/>
            <a:ext cx="2414954" cy="523220"/>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400" b="1" kern="0" dirty="0" smtClean="0">
                <a:solidFill>
                  <a:schemeClr val="bg1"/>
                </a:solidFill>
              </a:rPr>
              <a:t>ENVIRONMENTAL SUSTAINABILITY</a:t>
            </a:r>
            <a:endParaRPr lang="en-MY" altLang="en-US" sz="1400" b="1" kern="0" dirty="0">
              <a:solidFill>
                <a:schemeClr val="bg1"/>
              </a:solidFill>
            </a:endParaRPr>
          </a:p>
        </p:txBody>
      </p:sp>
      <p:sp>
        <p:nvSpPr>
          <p:cNvPr id="20491" name="TextBox 66"/>
          <p:cNvSpPr txBox="1">
            <a:spLocks noChangeArrowheads="1"/>
          </p:cNvSpPr>
          <p:nvPr/>
        </p:nvSpPr>
        <p:spPr bwMode="auto">
          <a:xfrm>
            <a:off x="6350949" y="1168964"/>
            <a:ext cx="2414954" cy="30777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400" b="1" kern="0" dirty="0" smtClean="0">
                <a:solidFill>
                  <a:schemeClr val="bg1"/>
                </a:solidFill>
              </a:rPr>
              <a:t>PRODUCTIVITY</a:t>
            </a:r>
            <a:endParaRPr lang="en-MY" altLang="en-US" sz="1400" b="1" kern="0" dirty="0">
              <a:solidFill>
                <a:schemeClr val="bg1"/>
              </a:solidFill>
            </a:endParaRPr>
          </a:p>
        </p:txBody>
      </p:sp>
      <p:sp>
        <p:nvSpPr>
          <p:cNvPr id="20492" name="TextBox 67"/>
          <p:cNvSpPr txBox="1">
            <a:spLocks noChangeArrowheads="1"/>
          </p:cNvSpPr>
          <p:nvPr/>
        </p:nvSpPr>
        <p:spPr bwMode="auto">
          <a:xfrm>
            <a:off x="9477103" y="1165789"/>
            <a:ext cx="2414954" cy="30777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400" b="1" kern="0" dirty="0" smtClean="0">
                <a:solidFill>
                  <a:schemeClr val="bg1"/>
                </a:solidFill>
              </a:rPr>
              <a:t>INTERNATIONALISATION</a:t>
            </a:r>
            <a:endParaRPr lang="en-MY" altLang="en-US" sz="1400" b="1" kern="0" dirty="0">
              <a:solidFill>
                <a:schemeClr val="bg1"/>
              </a:solidFill>
            </a:endParaRPr>
          </a:p>
        </p:txBody>
      </p:sp>
      <p:sp>
        <p:nvSpPr>
          <p:cNvPr id="20493" name="TextBox 18"/>
          <p:cNvSpPr txBox="1">
            <a:spLocks noChangeArrowheads="1"/>
          </p:cNvSpPr>
          <p:nvPr/>
        </p:nvSpPr>
        <p:spPr bwMode="auto">
          <a:xfrm>
            <a:off x="6547340" y="2401124"/>
            <a:ext cx="2581031" cy="600164"/>
          </a:xfrm>
          <a:prstGeom prst="rect">
            <a:avLst/>
          </a:prstGeom>
          <a:noFill/>
          <a:ln>
            <a:noFill/>
          </a:ln>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Continue investment in </a:t>
            </a:r>
          </a:p>
          <a:p>
            <a:pPr eaLnBrk="1" fontAlgn="auto" hangingPunct="1">
              <a:spcBef>
                <a:spcPts val="0"/>
              </a:spcBef>
              <a:spcAft>
                <a:spcPts val="0"/>
              </a:spcAft>
              <a:defRPr/>
            </a:pPr>
            <a:r>
              <a:rPr lang="en-MY" altLang="en-US" sz="1100" kern="0" dirty="0">
                <a:solidFill>
                  <a:schemeClr val="bg1"/>
                </a:solidFill>
              </a:rPr>
              <a:t>human capital development in construction</a:t>
            </a:r>
          </a:p>
        </p:txBody>
      </p:sp>
      <p:sp>
        <p:nvSpPr>
          <p:cNvPr id="20494" name="TextBox 80"/>
          <p:cNvSpPr txBox="1">
            <a:spLocks noChangeArrowheads="1"/>
          </p:cNvSpPr>
          <p:nvPr/>
        </p:nvSpPr>
        <p:spPr bwMode="auto">
          <a:xfrm>
            <a:off x="6555154" y="3082738"/>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Enhance control and balance of workforce supply</a:t>
            </a:r>
          </a:p>
        </p:txBody>
      </p:sp>
      <p:sp>
        <p:nvSpPr>
          <p:cNvPr id="20495" name="TextBox 81"/>
          <p:cNvSpPr txBox="1">
            <a:spLocks noChangeArrowheads="1"/>
          </p:cNvSpPr>
          <p:nvPr/>
        </p:nvSpPr>
        <p:spPr bwMode="auto">
          <a:xfrm>
            <a:off x="6564924" y="3570006"/>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Accelerate adoption of IBS, mechanisation and modern practices</a:t>
            </a:r>
          </a:p>
        </p:txBody>
      </p:sp>
      <p:sp>
        <p:nvSpPr>
          <p:cNvPr id="20496" name="TextBox 82"/>
          <p:cNvSpPr txBox="1">
            <a:spLocks noChangeArrowheads="1"/>
          </p:cNvSpPr>
          <p:nvPr/>
        </p:nvSpPr>
        <p:spPr bwMode="auto">
          <a:xfrm>
            <a:off x="6572738" y="4212582"/>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Roll out technology advantage across project life-cycle</a:t>
            </a:r>
          </a:p>
        </p:txBody>
      </p:sp>
      <p:sp>
        <p:nvSpPr>
          <p:cNvPr id="20497" name="TextBox 83"/>
          <p:cNvSpPr txBox="1">
            <a:spLocks noChangeArrowheads="1"/>
          </p:cNvSpPr>
          <p:nvPr/>
        </p:nvSpPr>
        <p:spPr bwMode="auto">
          <a:xfrm>
            <a:off x="6600092" y="4723758"/>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Enhance availability of strategic information via NCIIC</a:t>
            </a:r>
          </a:p>
        </p:txBody>
      </p:sp>
      <p:sp>
        <p:nvSpPr>
          <p:cNvPr id="20498" name="TextBox 90"/>
          <p:cNvSpPr txBox="1">
            <a:spLocks noChangeArrowheads="1"/>
          </p:cNvSpPr>
          <p:nvPr/>
        </p:nvSpPr>
        <p:spPr bwMode="auto">
          <a:xfrm>
            <a:off x="6600092" y="5211754"/>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Advance SME / </a:t>
            </a:r>
            <a:r>
              <a:rPr lang="en-MY" altLang="en-US" sz="1100" kern="0" dirty="0" err="1">
                <a:solidFill>
                  <a:schemeClr val="bg1"/>
                </a:solidFill>
              </a:rPr>
              <a:t>Bumiputera</a:t>
            </a:r>
            <a:r>
              <a:rPr lang="en-MY" altLang="en-US" sz="1100" kern="0" dirty="0">
                <a:solidFill>
                  <a:schemeClr val="bg1"/>
                </a:solidFill>
              </a:rPr>
              <a:t> capacity and capability-building</a:t>
            </a:r>
          </a:p>
        </p:txBody>
      </p:sp>
      <p:sp>
        <p:nvSpPr>
          <p:cNvPr id="21" name="Oval 20"/>
          <p:cNvSpPr/>
          <p:nvPr/>
        </p:nvSpPr>
        <p:spPr>
          <a:xfrm>
            <a:off x="6221046" y="2487291"/>
            <a:ext cx="377093"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2" name="Oval 21"/>
          <p:cNvSpPr/>
          <p:nvPr/>
        </p:nvSpPr>
        <p:spPr>
          <a:xfrm>
            <a:off x="6206978" y="3108407"/>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3" name="Oval 22"/>
          <p:cNvSpPr/>
          <p:nvPr/>
        </p:nvSpPr>
        <p:spPr>
          <a:xfrm>
            <a:off x="6206978" y="3716284"/>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4" name="Oval 23"/>
          <p:cNvSpPr/>
          <p:nvPr/>
        </p:nvSpPr>
        <p:spPr>
          <a:xfrm>
            <a:off x="6221046" y="4284883"/>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5" name="Oval 24"/>
          <p:cNvSpPr/>
          <p:nvPr/>
        </p:nvSpPr>
        <p:spPr>
          <a:xfrm>
            <a:off x="6232769" y="4830763"/>
            <a:ext cx="375138"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6" name="Oval 25"/>
          <p:cNvSpPr/>
          <p:nvPr/>
        </p:nvSpPr>
        <p:spPr>
          <a:xfrm>
            <a:off x="6232769" y="5304320"/>
            <a:ext cx="375138"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0505" name="TextBox 97"/>
          <p:cNvSpPr txBox="1">
            <a:spLocks noChangeArrowheads="1"/>
          </p:cNvSpPr>
          <p:nvPr/>
        </p:nvSpPr>
        <p:spPr bwMode="auto">
          <a:xfrm>
            <a:off x="6197602" y="5327553"/>
            <a:ext cx="474785"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P6</a:t>
            </a:r>
          </a:p>
        </p:txBody>
      </p:sp>
      <p:sp>
        <p:nvSpPr>
          <p:cNvPr id="20506" name="TextBox 98"/>
          <p:cNvSpPr txBox="1">
            <a:spLocks noChangeArrowheads="1"/>
          </p:cNvSpPr>
          <p:nvPr/>
        </p:nvSpPr>
        <p:spPr bwMode="auto">
          <a:xfrm>
            <a:off x="6185879" y="4846855"/>
            <a:ext cx="474785" cy="277812"/>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P5</a:t>
            </a:r>
          </a:p>
        </p:txBody>
      </p:sp>
      <p:sp>
        <p:nvSpPr>
          <p:cNvPr id="20507" name="TextBox 99"/>
          <p:cNvSpPr txBox="1">
            <a:spLocks noChangeArrowheads="1"/>
          </p:cNvSpPr>
          <p:nvPr/>
        </p:nvSpPr>
        <p:spPr bwMode="auto">
          <a:xfrm>
            <a:off x="6180016" y="4305938"/>
            <a:ext cx="472831"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P4</a:t>
            </a:r>
          </a:p>
        </p:txBody>
      </p:sp>
      <p:sp>
        <p:nvSpPr>
          <p:cNvPr id="20508" name="TextBox 100"/>
          <p:cNvSpPr txBox="1">
            <a:spLocks noChangeArrowheads="1"/>
          </p:cNvSpPr>
          <p:nvPr/>
        </p:nvSpPr>
        <p:spPr bwMode="auto">
          <a:xfrm>
            <a:off x="6176108" y="3740099"/>
            <a:ext cx="474784"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P3</a:t>
            </a:r>
          </a:p>
        </p:txBody>
      </p:sp>
      <p:sp>
        <p:nvSpPr>
          <p:cNvPr id="20509" name="TextBox 101"/>
          <p:cNvSpPr txBox="1">
            <a:spLocks noChangeArrowheads="1"/>
          </p:cNvSpPr>
          <p:nvPr/>
        </p:nvSpPr>
        <p:spPr bwMode="auto">
          <a:xfrm>
            <a:off x="6185879" y="3133810"/>
            <a:ext cx="474785"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P2</a:t>
            </a:r>
          </a:p>
        </p:txBody>
      </p:sp>
      <p:sp>
        <p:nvSpPr>
          <p:cNvPr id="20510" name="TextBox 102"/>
          <p:cNvSpPr txBox="1">
            <a:spLocks noChangeArrowheads="1"/>
          </p:cNvSpPr>
          <p:nvPr/>
        </p:nvSpPr>
        <p:spPr bwMode="auto">
          <a:xfrm>
            <a:off x="6174156" y="2508148"/>
            <a:ext cx="474785"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P1</a:t>
            </a:r>
          </a:p>
        </p:txBody>
      </p:sp>
      <p:sp>
        <p:nvSpPr>
          <p:cNvPr id="20515" name="TextBox 111"/>
          <p:cNvSpPr txBox="1">
            <a:spLocks noChangeArrowheads="1"/>
          </p:cNvSpPr>
          <p:nvPr/>
        </p:nvSpPr>
        <p:spPr bwMode="auto">
          <a:xfrm>
            <a:off x="3534508" y="2420833"/>
            <a:ext cx="2532185" cy="431800"/>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Drive innovation in </a:t>
            </a:r>
          </a:p>
          <a:p>
            <a:pPr eaLnBrk="1" fontAlgn="auto" hangingPunct="1">
              <a:spcBef>
                <a:spcPts val="0"/>
              </a:spcBef>
              <a:spcAft>
                <a:spcPts val="0"/>
              </a:spcAft>
              <a:defRPr/>
            </a:pPr>
            <a:r>
              <a:rPr lang="en-MY" altLang="en-US" sz="1100" kern="0" dirty="0">
                <a:solidFill>
                  <a:schemeClr val="bg1"/>
                </a:solidFill>
              </a:rPr>
              <a:t>sustainable construction</a:t>
            </a:r>
          </a:p>
        </p:txBody>
      </p:sp>
      <p:sp>
        <p:nvSpPr>
          <p:cNvPr id="20516" name="TextBox 112"/>
          <p:cNvSpPr txBox="1">
            <a:spLocks noChangeArrowheads="1"/>
          </p:cNvSpPr>
          <p:nvPr/>
        </p:nvSpPr>
        <p:spPr bwMode="auto">
          <a:xfrm>
            <a:off x="3542325" y="2901848"/>
            <a:ext cx="2616199" cy="60007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Drive compliance to </a:t>
            </a:r>
          </a:p>
          <a:p>
            <a:pPr eaLnBrk="1" fontAlgn="auto" hangingPunct="1">
              <a:spcBef>
                <a:spcPts val="0"/>
              </a:spcBef>
              <a:spcAft>
                <a:spcPts val="0"/>
              </a:spcAft>
              <a:defRPr/>
            </a:pPr>
            <a:r>
              <a:rPr lang="en-MY" altLang="en-US" sz="1100" kern="0" dirty="0">
                <a:solidFill>
                  <a:schemeClr val="bg1"/>
                </a:solidFill>
              </a:rPr>
              <a:t>environmental sustainability </a:t>
            </a:r>
          </a:p>
          <a:p>
            <a:pPr eaLnBrk="1" fontAlgn="auto" hangingPunct="1">
              <a:spcBef>
                <a:spcPts val="0"/>
              </a:spcBef>
              <a:spcAft>
                <a:spcPts val="0"/>
              </a:spcAft>
              <a:defRPr/>
            </a:pPr>
            <a:r>
              <a:rPr lang="en-MY" altLang="en-US" sz="1100" kern="0" dirty="0">
                <a:solidFill>
                  <a:schemeClr val="bg1"/>
                </a:solidFill>
              </a:rPr>
              <a:t>ratings and requirements</a:t>
            </a:r>
          </a:p>
        </p:txBody>
      </p:sp>
      <p:sp>
        <p:nvSpPr>
          <p:cNvPr id="20517" name="TextBox 113"/>
          <p:cNvSpPr txBox="1">
            <a:spLocks noChangeArrowheads="1"/>
          </p:cNvSpPr>
          <p:nvPr/>
        </p:nvSpPr>
        <p:spPr bwMode="auto">
          <a:xfrm>
            <a:off x="3552092" y="3536845"/>
            <a:ext cx="2532185" cy="60007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Focus on public projects to </a:t>
            </a:r>
          </a:p>
          <a:p>
            <a:pPr eaLnBrk="1" fontAlgn="auto" hangingPunct="1">
              <a:spcBef>
                <a:spcPts val="0"/>
              </a:spcBef>
              <a:spcAft>
                <a:spcPts val="0"/>
              </a:spcAft>
              <a:defRPr/>
            </a:pPr>
            <a:r>
              <a:rPr lang="en-MY" altLang="en-US" sz="1100" kern="0" dirty="0">
                <a:solidFill>
                  <a:schemeClr val="bg1"/>
                </a:solidFill>
              </a:rPr>
              <a:t>lead the charge on</a:t>
            </a:r>
          </a:p>
          <a:p>
            <a:pPr eaLnBrk="1" fontAlgn="auto" hangingPunct="1">
              <a:spcBef>
                <a:spcPts val="0"/>
              </a:spcBef>
              <a:spcAft>
                <a:spcPts val="0"/>
              </a:spcAft>
              <a:defRPr/>
            </a:pPr>
            <a:r>
              <a:rPr lang="en-MY" altLang="en-US" sz="1100" kern="0" dirty="0">
                <a:solidFill>
                  <a:schemeClr val="bg1"/>
                </a:solidFill>
              </a:rPr>
              <a:t>sustainable practices</a:t>
            </a:r>
          </a:p>
        </p:txBody>
      </p:sp>
      <p:sp>
        <p:nvSpPr>
          <p:cNvPr id="20518" name="TextBox 114"/>
          <p:cNvSpPr txBox="1">
            <a:spLocks noChangeArrowheads="1"/>
          </p:cNvSpPr>
          <p:nvPr/>
        </p:nvSpPr>
        <p:spPr bwMode="auto">
          <a:xfrm>
            <a:off x="3559909" y="4144861"/>
            <a:ext cx="2532185" cy="60007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Roll out technology Facilitate industry adoption </a:t>
            </a:r>
          </a:p>
          <a:p>
            <a:pPr eaLnBrk="1" fontAlgn="auto" hangingPunct="1">
              <a:spcBef>
                <a:spcPts val="0"/>
              </a:spcBef>
              <a:spcAft>
                <a:spcPts val="0"/>
              </a:spcAft>
              <a:defRPr/>
            </a:pPr>
            <a:r>
              <a:rPr lang="en-MY" altLang="en-US" sz="1100" kern="0" dirty="0">
                <a:solidFill>
                  <a:schemeClr val="bg1"/>
                </a:solidFill>
              </a:rPr>
              <a:t>of sustainable practices</a:t>
            </a:r>
          </a:p>
        </p:txBody>
      </p:sp>
      <p:sp>
        <p:nvSpPr>
          <p:cNvPr id="20519" name="TextBox 117"/>
          <p:cNvSpPr txBox="1">
            <a:spLocks noChangeArrowheads="1"/>
          </p:cNvSpPr>
          <p:nvPr/>
        </p:nvSpPr>
        <p:spPr bwMode="auto">
          <a:xfrm>
            <a:off x="3587261" y="4790973"/>
            <a:ext cx="2532185" cy="4302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Reduce irresponsible waste </a:t>
            </a:r>
          </a:p>
          <a:p>
            <a:pPr eaLnBrk="1" fontAlgn="auto" hangingPunct="1">
              <a:spcBef>
                <a:spcPts val="0"/>
              </a:spcBef>
              <a:spcAft>
                <a:spcPts val="0"/>
              </a:spcAft>
              <a:defRPr/>
            </a:pPr>
            <a:r>
              <a:rPr lang="en-MY" altLang="en-US" sz="1100" kern="0" dirty="0">
                <a:solidFill>
                  <a:schemeClr val="bg1"/>
                </a:solidFill>
              </a:rPr>
              <a:t>during construction</a:t>
            </a:r>
          </a:p>
        </p:txBody>
      </p:sp>
      <p:sp>
        <p:nvSpPr>
          <p:cNvPr id="42" name="Oval 41"/>
          <p:cNvSpPr/>
          <p:nvPr/>
        </p:nvSpPr>
        <p:spPr>
          <a:xfrm>
            <a:off x="3208215" y="2473223"/>
            <a:ext cx="377093"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43" name="Oval 42"/>
          <p:cNvSpPr/>
          <p:nvPr/>
        </p:nvSpPr>
        <p:spPr>
          <a:xfrm>
            <a:off x="3208215" y="3062183"/>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44" name="Oval 43"/>
          <p:cNvSpPr/>
          <p:nvPr/>
        </p:nvSpPr>
        <p:spPr>
          <a:xfrm>
            <a:off x="3208215" y="3617808"/>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45" name="Oval 44"/>
          <p:cNvSpPr/>
          <p:nvPr/>
        </p:nvSpPr>
        <p:spPr>
          <a:xfrm>
            <a:off x="3208215" y="4290911"/>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46" name="Oval 45"/>
          <p:cNvSpPr/>
          <p:nvPr/>
        </p:nvSpPr>
        <p:spPr>
          <a:xfrm>
            <a:off x="3219939" y="4822723"/>
            <a:ext cx="375138"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0525" name="TextBox 131"/>
          <p:cNvSpPr txBox="1">
            <a:spLocks noChangeArrowheads="1"/>
          </p:cNvSpPr>
          <p:nvPr/>
        </p:nvSpPr>
        <p:spPr bwMode="auto">
          <a:xfrm>
            <a:off x="3173048" y="4852883"/>
            <a:ext cx="474785" cy="277812"/>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E5</a:t>
            </a:r>
          </a:p>
        </p:txBody>
      </p:sp>
      <p:sp>
        <p:nvSpPr>
          <p:cNvPr id="20526" name="TextBox 132"/>
          <p:cNvSpPr txBox="1">
            <a:spLocks noChangeArrowheads="1"/>
          </p:cNvSpPr>
          <p:nvPr/>
        </p:nvSpPr>
        <p:spPr bwMode="auto">
          <a:xfrm>
            <a:off x="3167187" y="4313136"/>
            <a:ext cx="472831"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E4</a:t>
            </a:r>
          </a:p>
        </p:txBody>
      </p:sp>
      <p:sp>
        <p:nvSpPr>
          <p:cNvPr id="20527" name="TextBox 133"/>
          <p:cNvSpPr txBox="1">
            <a:spLocks noChangeArrowheads="1"/>
          </p:cNvSpPr>
          <p:nvPr/>
        </p:nvSpPr>
        <p:spPr bwMode="auto">
          <a:xfrm>
            <a:off x="3163278" y="3641623"/>
            <a:ext cx="474784"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E3</a:t>
            </a:r>
          </a:p>
        </p:txBody>
      </p:sp>
      <p:sp>
        <p:nvSpPr>
          <p:cNvPr id="20528" name="TextBox 134"/>
          <p:cNvSpPr txBox="1">
            <a:spLocks noChangeArrowheads="1"/>
          </p:cNvSpPr>
          <p:nvPr/>
        </p:nvSpPr>
        <p:spPr bwMode="auto">
          <a:xfrm>
            <a:off x="3173048" y="3087586"/>
            <a:ext cx="474785"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E2</a:t>
            </a:r>
          </a:p>
        </p:txBody>
      </p:sp>
      <p:sp>
        <p:nvSpPr>
          <p:cNvPr id="20529" name="TextBox 135"/>
          <p:cNvSpPr txBox="1">
            <a:spLocks noChangeArrowheads="1"/>
          </p:cNvSpPr>
          <p:nvPr/>
        </p:nvSpPr>
        <p:spPr bwMode="auto">
          <a:xfrm>
            <a:off x="3161325" y="2508148"/>
            <a:ext cx="474785"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E1</a:t>
            </a:r>
          </a:p>
        </p:txBody>
      </p:sp>
      <p:sp>
        <p:nvSpPr>
          <p:cNvPr id="52" name="TextBox 136"/>
          <p:cNvSpPr txBox="1">
            <a:spLocks noChangeArrowheads="1"/>
          </p:cNvSpPr>
          <p:nvPr/>
        </p:nvSpPr>
        <p:spPr bwMode="auto">
          <a:xfrm>
            <a:off x="545124" y="2392261"/>
            <a:ext cx="2516554" cy="646331"/>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Increase emphasis on </a:t>
            </a:r>
          </a:p>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quality and implement </a:t>
            </a:r>
          </a:p>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quality assessments</a:t>
            </a:r>
          </a:p>
        </p:txBody>
      </p:sp>
      <p:sp>
        <p:nvSpPr>
          <p:cNvPr id="53" name="TextBox 137"/>
          <p:cNvSpPr txBox="1">
            <a:spLocks noChangeArrowheads="1"/>
          </p:cNvSpPr>
          <p:nvPr/>
        </p:nvSpPr>
        <p:spPr bwMode="auto">
          <a:xfrm>
            <a:off x="552939" y="3046625"/>
            <a:ext cx="2616199" cy="461665"/>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Improve workplace safety </a:t>
            </a:r>
          </a:p>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and workers' amenities</a:t>
            </a:r>
          </a:p>
        </p:txBody>
      </p:sp>
      <p:sp>
        <p:nvSpPr>
          <p:cNvPr id="54" name="TextBox 138"/>
          <p:cNvSpPr txBox="1">
            <a:spLocks noChangeArrowheads="1"/>
          </p:cNvSpPr>
          <p:nvPr/>
        </p:nvSpPr>
        <p:spPr bwMode="auto">
          <a:xfrm>
            <a:off x="562709" y="3519702"/>
            <a:ext cx="2532185" cy="646331"/>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Improve ease of doing </a:t>
            </a:r>
          </a:p>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business by addressing regulatory constraints</a:t>
            </a:r>
          </a:p>
        </p:txBody>
      </p:sp>
      <p:sp>
        <p:nvSpPr>
          <p:cNvPr id="55" name="TextBox 139"/>
          <p:cNvSpPr txBox="1">
            <a:spLocks noChangeArrowheads="1"/>
          </p:cNvSpPr>
          <p:nvPr/>
        </p:nvSpPr>
        <p:spPr bwMode="auto">
          <a:xfrm>
            <a:off x="570523" y="4205820"/>
            <a:ext cx="2532185" cy="461665"/>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Promote and raise awareness of CITP initiatives</a:t>
            </a:r>
          </a:p>
        </p:txBody>
      </p:sp>
      <p:sp>
        <p:nvSpPr>
          <p:cNvPr id="56" name="Oval 55"/>
          <p:cNvSpPr/>
          <p:nvPr/>
        </p:nvSpPr>
        <p:spPr>
          <a:xfrm>
            <a:off x="218832" y="2530373"/>
            <a:ext cx="377093"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57" name="Oval 56"/>
          <p:cNvSpPr/>
          <p:nvPr/>
        </p:nvSpPr>
        <p:spPr>
          <a:xfrm>
            <a:off x="218832" y="3062183"/>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58" name="Oval 57"/>
          <p:cNvSpPr/>
          <p:nvPr/>
        </p:nvSpPr>
        <p:spPr>
          <a:xfrm>
            <a:off x="218832" y="3617808"/>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59" name="Oval 58"/>
          <p:cNvSpPr/>
          <p:nvPr/>
        </p:nvSpPr>
        <p:spPr>
          <a:xfrm>
            <a:off x="218832" y="4290911"/>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60" name="TextBox 147"/>
          <p:cNvSpPr txBox="1">
            <a:spLocks noChangeArrowheads="1"/>
          </p:cNvSpPr>
          <p:nvPr/>
        </p:nvSpPr>
        <p:spPr bwMode="auto">
          <a:xfrm>
            <a:off x="107464" y="4313136"/>
            <a:ext cx="595922" cy="276225"/>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MY" altLang="en-US" sz="1200" b="1" kern="0">
                <a:solidFill>
                  <a:schemeClr val="bg1"/>
                </a:solidFill>
                <a:latin typeface="Arial" panose="020B0604020202020204" pitchFamily="34" charset="0"/>
                <a:cs typeface="Arial" panose="020B0604020202020204" pitchFamily="34" charset="0"/>
              </a:rPr>
              <a:t>Q4</a:t>
            </a:r>
          </a:p>
        </p:txBody>
      </p:sp>
      <p:sp>
        <p:nvSpPr>
          <p:cNvPr id="61" name="TextBox 148"/>
          <p:cNvSpPr txBox="1">
            <a:spLocks noChangeArrowheads="1"/>
          </p:cNvSpPr>
          <p:nvPr/>
        </p:nvSpPr>
        <p:spPr bwMode="auto">
          <a:xfrm>
            <a:off x="103555" y="3641623"/>
            <a:ext cx="599830" cy="277813"/>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MY" altLang="en-US" sz="1200" b="1" kern="0">
                <a:solidFill>
                  <a:schemeClr val="bg1"/>
                </a:solidFill>
                <a:latin typeface="Arial" panose="020B0604020202020204" pitchFamily="34" charset="0"/>
                <a:cs typeface="Arial" panose="020B0604020202020204" pitchFamily="34" charset="0"/>
              </a:rPr>
              <a:t>Q3</a:t>
            </a:r>
          </a:p>
        </p:txBody>
      </p:sp>
      <p:sp>
        <p:nvSpPr>
          <p:cNvPr id="62" name="TextBox 149"/>
          <p:cNvSpPr txBox="1">
            <a:spLocks noChangeArrowheads="1"/>
          </p:cNvSpPr>
          <p:nvPr/>
        </p:nvSpPr>
        <p:spPr bwMode="auto">
          <a:xfrm>
            <a:off x="42985" y="3087586"/>
            <a:ext cx="730738" cy="276225"/>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MY" altLang="en-US" sz="1200" b="1" kern="0">
                <a:solidFill>
                  <a:schemeClr val="bg1"/>
                </a:solidFill>
                <a:latin typeface="Arial" panose="020B0604020202020204" pitchFamily="34" charset="0"/>
                <a:cs typeface="Arial" panose="020B0604020202020204" pitchFamily="34" charset="0"/>
              </a:rPr>
              <a:t>Q2</a:t>
            </a:r>
          </a:p>
        </p:txBody>
      </p:sp>
      <p:sp>
        <p:nvSpPr>
          <p:cNvPr id="63" name="TextBox 150"/>
          <p:cNvSpPr txBox="1">
            <a:spLocks noChangeArrowheads="1"/>
          </p:cNvSpPr>
          <p:nvPr/>
        </p:nvSpPr>
        <p:spPr bwMode="auto">
          <a:xfrm>
            <a:off x="125046" y="2565298"/>
            <a:ext cx="601785" cy="277813"/>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MY" altLang="en-US" sz="1200" b="1" kern="0" dirty="0">
                <a:solidFill>
                  <a:schemeClr val="bg1"/>
                </a:solidFill>
                <a:latin typeface="Arial" panose="020B0604020202020204" pitchFamily="34" charset="0"/>
                <a:cs typeface="Arial" panose="020B0604020202020204" pitchFamily="34" charset="0"/>
              </a:rPr>
              <a:t>Q1</a:t>
            </a:r>
          </a:p>
        </p:txBody>
      </p:sp>
      <p:sp>
        <p:nvSpPr>
          <p:cNvPr id="20542" name="TextBox 151"/>
          <p:cNvSpPr txBox="1">
            <a:spLocks noChangeArrowheads="1"/>
          </p:cNvSpPr>
          <p:nvPr/>
        </p:nvSpPr>
        <p:spPr bwMode="auto">
          <a:xfrm>
            <a:off x="9610971" y="2370035"/>
            <a:ext cx="2532185" cy="43088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b="1" kern="0" dirty="0">
                <a:solidFill>
                  <a:schemeClr val="bg1"/>
                </a:solidFill>
              </a:rPr>
              <a:t>Internationalise construction practices and standards</a:t>
            </a:r>
          </a:p>
        </p:txBody>
      </p:sp>
      <p:sp>
        <p:nvSpPr>
          <p:cNvPr id="20543" name="TextBox 152"/>
          <p:cNvSpPr txBox="1">
            <a:spLocks noChangeArrowheads="1"/>
          </p:cNvSpPr>
          <p:nvPr/>
        </p:nvSpPr>
        <p:spPr bwMode="auto">
          <a:xfrm>
            <a:off x="9649265" y="2845651"/>
            <a:ext cx="2532185" cy="60007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Strengthen access to </a:t>
            </a:r>
          </a:p>
          <a:p>
            <a:pPr eaLnBrk="1" fontAlgn="auto" hangingPunct="1">
              <a:spcBef>
                <a:spcPts val="0"/>
              </a:spcBef>
              <a:spcAft>
                <a:spcPts val="0"/>
              </a:spcAft>
              <a:defRPr/>
            </a:pPr>
            <a:r>
              <a:rPr lang="en-MY" altLang="en-US" sz="1100" kern="0" dirty="0">
                <a:solidFill>
                  <a:schemeClr val="bg1"/>
                </a:solidFill>
              </a:rPr>
              <a:t>financing for Malaysian </a:t>
            </a:r>
          </a:p>
          <a:p>
            <a:pPr eaLnBrk="1" fontAlgn="auto" hangingPunct="1">
              <a:spcBef>
                <a:spcPts val="0"/>
              </a:spcBef>
              <a:spcAft>
                <a:spcPts val="0"/>
              </a:spcAft>
              <a:defRPr/>
            </a:pPr>
            <a:r>
              <a:rPr lang="en-MY" altLang="en-US" sz="1100" kern="0" dirty="0">
                <a:solidFill>
                  <a:schemeClr val="bg1"/>
                </a:solidFill>
              </a:rPr>
              <a:t>champions going abroad</a:t>
            </a:r>
          </a:p>
        </p:txBody>
      </p:sp>
      <p:sp>
        <p:nvSpPr>
          <p:cNvPr id="20544" name="TextBox 153"/>
          <p:cNvSpPr txBox="1">
            <a:spLocks noChangeArrowheads="1"/>
          </p:cNvSpPr>
          <p:nvPr/>
        </p:nvSpPr>
        <p:spPr bwMode="auto">
          <a:xfrm>
            <a:off x="9628555" y="3557165"/>
            <a:ext cx="2532185" cy="600164"/>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a:solidFill>
                  <a:schemeClr val="bg1"/>
                </a:solidFill>
              </a:rPr>
              <a:t>Support consortia formation and strengthen overseas market intelligence</a:t>
            </a:r>
          </a:p>
        </p:txBody>
      </p:sp>
      <p:sp>
        <p:nvSpPr>
          <p:cNvPr id="67" name="Oval 66"/>
          <p:cNvSpPr/>
          <p:nvPr/>
        </p:nvSpPr>
        <p:spPr>
          <a:xfrm>
            <a:off x="9284678" y="2463063"/>
            <a:ext cx="377093" cy="30956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68" name="Oval 67"/>
          <p:cNvSpPr/>
          <p:nvPr/>
        </p:nvSpPr>
        <p:spPr>
          <a:xfrm>
            <a:off x="9284678" y="2975823"/>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69" name="Oval 68"/>
          <p:cNvSpPr/>
          <p:nvPr/>
        </p:nvSpPr>
        <p:spPr>
          <a:xfrm>
            <a:off x="9284678" y="3638128"/>
            <a:ext cx="377093" cy="3095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0548" name="TextBox 157"/>
          <p:cNvSpPr txBox="1">
            <a:spLocks noChangeArrowheads="1"/>
          </p:cNvSpPr>
          <p:nvPr/>
        </p:nvSpPr>
        <p:spPr bwMode="auto">
          <a:xfrm>
            <a:off x="9239739" y="3661940"/>
            <a:ext cx="474784"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I3</a:t>
            </a:r>
          </a:p>
        </p:txBody>
      </p:sp>
      <p:sp>
        <p:nvSpPr>
          <p:cNvPr id="20549" name="TextBox 158"/>
          <p:cNvSpPr txBox="1">
            <a:spLocks noChangeArrowheads="1"/>
          </p:cNvSpPr>
          <p:nvPr/>
        </p:nvSpPr>
        <p:spPr bwMode="auto">
          <a:xfrm>
            <a:off x="9249510" y="3001226"/>
            <a:ext cx="474785"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a:solidFill>
                  <a:schemeClr val="bg1"/>
                </a:solidFill>
              </a:rPr>
              <a:t>I2</a:t>
            </a:r>
          </a:p>
        </p:txBody>
      </p:sp>
      <p:sp>
        <p:nvSpPr>
          <p:cNvPr id="20550" name="TextBox 159"/>
          <p:cNvSpPr txBox="1">
            <a:spLocks noChangeArrowheads="1"/>
          </p:cNvSpPr>
          <p:nvPr/>
        </p:nvSpPr>
        <p:spPr bwMode="auto">
          <a:xfrm>
            <a:off x="9237787" y="2482748"/>
            <a:ext cx="474785" cy="27781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I1</a:t>
            </a:r>
          </a:p>
        </p:txBody>
      </p:sp>
      <p:cxnSp>
        <p:nvCxnSpPr>
          <p:cNvPr id="73" name="Straight Connector 72"/>
          <p:cNvCxnSpPr/>
          <p:nvPr/>
        </p:nvCxnSpPr>
        <p:spPr>
          <a:xfrm>
            <a:off x="3908" y="1042883"/>
            <a:ext cx="12188092" cy="190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630" y="1546120"/>
            <a:ext cx="12188092" cy="190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38369" y="4808436"/>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77" name="TextBox 147"/>
          <p:cNvSpPr txBox="1">
            <a:spLocks noChangeArrowheads="1"/>
          </p:cNvSpPr>
          <p:nvPr/>
        </p:nvSpPr>
        <p:spPr bwMode="auto">
          <a:xfrm>
            <a:off x="127001" y="4830661"/>
            <a:ext cx="595922" cy="276225"/>
          </a:xfrm>
          <a:prstGeom prst="rect">
            <a:avLst/>
          </a:prstGeom>
          <a:noFill/>
          <a:ln w="9525">
            <a:noFill/>
            <a:miter lim="800000"/>
            <a:headEnd/>
            <a:tailEnd/>
          </a:ln>
        </p:spPr>
        <p:txBody>
          <a:bodyPr>
            <a:spAutoFit/>
          </a:bodyPr>
          <a:lstStyle/>
          <a:p>
            <a:pPr algn="ctr" eaLnBrk="1" fontAlgn="auto" hangingPunct="1">
              <a:spcBef>
                <a:spcPts val="0"/>
              </a:spcBef>
              <a:spcAft>
                <a:spcPts val="0"/>
              </a:spcAft>
              <a:defRPr/>
            </a:pPr>
            <a:r>
              <a:rPr lang="en-MY" altLang="en-US" sz="1200" b="1" kern="0">
                <a:solidFill>
                  <a:schemeClr val="bg1"/>
                </a:solidFill>
                <a:latin typeface="Arial" panose="020B0604020202020204" pitchFamily="34" charset="0"/>
                <a:cs typeface="Arial" panose="020B0604020202020204" pitchFamily="34" charset="0"/>
              </a:rPr>
              <a:t>Q5</a:t>
            </a:r>
          </a:p>
        </p:txBody>
      </p:sp>
      <p:sp>
        <p:nvSpPr>
          <p:cNvPr id="78" name="Oval 77"/>
          <p:cNvSpPr/>
          <p:nvPr/>
        </p:nvSpPr>
        <p:spPr>
          <a:xfrm>
            <a:off x="9278035" y="4289958"/>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sp>
        <p:nvSpPr>
          <p:cNvPr id="20557" name="TextBox 147"/>
          <p:cNvSpPr txBox="1">
            <a:spLocks noChangeArrowheads="1"/>
          </p:cNvSpPr>
          <p:nvPr/>
        </p:nvSpPr>
        <p:spPr bwMode="auto">
          <a:xfrm>
            <a:off x="9186206" y="4312183"/>
            <a:ext cx="595922"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a:solidFill>
                  <a:schemeClr val="bg1"/>
                </a:solidFill>
              </a:rPr>
              <a:t>I4</a:t>
            </a:r>
          </a:p>
        </p:txBody>
      </p:sp>
      <p:sp>
        <p:nvSpPr>
          <p:cNvPr id="80" name="TextBox 139"/>
          <p:cNvSpPr txBox="1">
            <a:spLocks noChangeArrowheads="1"/>
          </p:cNvSpPr>
          <p:nvPr/>
        </p:nvSpPr>
        <p:spPr bwMode="auto">
          <a:xfrm>
            <a:off x="590061" y="4770333"/>
            <a:ext cx="2532185" cy="461665"/>
          </a:xfrm>
          <a:prstGeom prst="rect">
            <a:avLst/>
          </a:prstGeom>
          <a:noFill/>
          <a:ln w="9525">
            <a:noFill/>
            <a:miter lim="800000"/>
            <a:headEnd/>
            <a:tailEnd/>
          </a:ln>
        </p:spPr>
        <p:txBody>
          <a:bodyPr>
            <a:spAutoFit/>
          </a:bodyPr>
          <a:lstStyle/>
          <a:p>
            <a:pPr eaLnBrk="1" fontAlgn="auto" hangingPunct="1">
              <a:spcBef>
                <a:spcPts val="0"/>
              </a:spcBef>
              <a:spcAft>
                <a:spcPts val="0"/>
              </a:spcAft>
              <a:defRPr/>
            </a:pPr>
            <a:r>
              <a:rPr lang="en-MY" altLang="en-US" sz="1200" kern="0" dirty="0">
                <a:solidFill>
                  <a:schemeClr val="bg1"/>
                </a:solidFill>
                <a:latin typeface="Arial" panose="020B0604020202020204" pitchFamily="34" charset="0"/>
                <a:cs typeface="Arial" panose="020B0604020202020204" pitchFamily="34" charset="0"/>
              </a:rPr>
              <a:t>Enhance integrity and increase governance (NEW)</a:t>
            </a:r>
          </a:p>
        </p:txBody>
      </p:sp>
      <p:sp>
        <p:nvSpPr>
          <p:cNvPr id="20559" name="TextBox 139"/>
          <p:cNvSpPr txBox="1">
            <a:spLocks noChangeArrowheads="1"/>
          </p:cNvSpPr>
          <p:nvPr/>
        </p:nvSpPr>
        <p:spPr bwMode="auto">
          <a:xfrm>
            <a:off x="9667633" y="4282020"/>
            <a:ext cx="2326248" cy="430887"/>
          </a:xfrm>
          <a:prstGeom prst="rect">
            <a:avLst/>
          </a:prstGeom>
          <a:noFill/>
          <a:ln>
            <a:noFill/>
          </a:ln>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auto" hangingPunct="1">
              <a:spcBef>
                <a:spcPts val="0"/>
              </a:spcBef>
              <a:spcAft>
                <a:spcPts val="0"/>
              </a:spcAft>
              <a:defRPr/>
            </a:pPr>
            <a:r>
              <a:rPr lang="en-MY" altLang="en-US" sz="1100" kern="0" dirty="0">
                <a:solidFill>
                  <a:schemeClr val="bg1"/>
                </a:solidFill>
              </a:rPr>
              <a:t>Intensify contractor’s capacity and capability building</a:t>
            </a:r>
          </a:p>
        </p:txBody>
      </p:sp>
      <p:sp>
        <p:nvSpPr>
          <p:cNvPr id="82" name="Title 1"/>
          <p:cNvSpPr txBox="1">
            <a:spLocks/>
          </p:cNvSpPr>
          <p:nvPr/>
        </p:nvSpPr>
        <p:spPr>
          <a:xfrm>
            <a:off x="238368" y="249390"/>
            <a:ext cx="11957445" cy="491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sz="2800" b="1" dirty="0" err="1" smtClean="0">
                <a:solidFill>
                  <a:srgbClr val="006666"/>
                </a:solidFill>
                <a:latin typeface="Arial" panose="020B0604020202020204" pitchFamily="34" charset="0"/>
                <a:cs typeface="Arial" panose="020B0604020202020204" pitchFamily="34" charset="0"/>
              </a:rPr>
              <a:t>Inisiatif</a:t>
            </a:r>
            <a:r>
              <a:rPr lang="en-MY" sz="2800" b="1" dirty="0" smtClean="0">
                <a:solidFill>
                  <a:srgbClr val="006666"/>
                </a:solidFill>
                <a:latin typeface="Arial" panose="020B0604020202020204" pitchFamily="34" charset="0"/>
                <a:cs typeface="Arial" panose="020B0604020202020204" pitchFamily="34" charset="0"/>
              </a:rPr>
              <a:t> </a:t>
            </a:r>
            <a:r>
              <a:rPr lang="en-MY" sz="2800" b="1" dirty="0" err="1" smtClean="0">
                <a:solidFill>
                  <a:srgbClr val="006666"/>
                </a:solidFill>
                <a:latin typeface="Arial" panose="020B0604020202020204" pitchFamily="34" charset="0"/>
                <a:cs typeface="Arial" panose="020B0604020202020204" pitchFamily="34" charset="0"/>
              </a:rPr>
              <a:t>Baru</a:t>
            </a:r>
            <a:r>
              <a:rPr lang="en-MY" sz="2800" b="1" dirty="0" smtClean="0">
                <a:solidFill>
                  <a:srgbClr val="006666"/>
                </a:solidFill>
                <a:latin typeface="Arial" panose="020B0604020202020204" pitchFamily="34" charset="0"/>
                <a:cs typeface="Arial" panose="020B0604020202020204" pitchFamily="34" charset="0"/>
              </a:rPr>
              <a:t> CITP</a:t>
            </a:r>
            <a:endParaRPr lang="en-MY" sz="2800" b="1" dirty="0">
              <a:solidFill>
                <a:srgbClr val="006666"/>
              </a:solidFill>
              <a:latin typeface="Arial" panose="020B0604020202020204" pitchFamily="34" charset="0"/>
              <a:cs typeface="Arial" panose="020B0604020202020204" pitchFamily="34" charset="0"/>
            </a:endParaRPr>
          </a:p>
        </p:txBody>
      </p:sp>
      <p:sp>
        <p:nvSpPr>
          <p:cNvPr id="85" name="TextBox 147"/>
          <p:cNvSpPr txBox="1">
            <a:spLocks noChangeArrowheads="1"/>
          </p:cNvSpPr>
          <p:nvPr/>
        </p:nvSpPr>
        <p:spPr bwMode="auto">
          <a:xfrm>
            <a:off x="9183859" y="4788136"/>
            <a:ext cx="595922" cy="276225"/>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auto" hangingPunct="1">
              <a:spcBef>
                <a:spcPts val="0"/>
              </a:spcBef>
              <a:spcAft>
                <a:spcPts val="0"/>
              </a:spcAft>
              <a:defRPr/>
            </a:pPr>
            <a:r>
              <a:rPr lang="en-MY" altLang="en-US" sz="1200" b="1" kern="0" dirty="0" smtClean="0">
                <a:solidFill>
                  <a:schemeClr val="bg1"/>
                </a:solidFill>
              </a:rPr>
              <a:t>I5</a:t>
            </a:r>
            <a:endParaRPr lang="en-MY" altLang="en-US" sz="1200" b="1" kern="0" dirty="0">
              <a:solidFill>
                <a:schemeClr val="bg1"/>
              </a:solidFill>
            </a:endParaRPr>
          </a:p>
        </p:txBody>
      </p:sp>
      <p:sp>
        <p:nvSpPr>
          <p:cNvPr id="86" name="TextBox 139"/>
          <p:cNvSpPr txBox="1">
            <a:spLocks noChangeArrowheads="1"/>
          </p:cNvSpPr>
          <p:nvPr/>
        </p:nvSpPr>
        <p:spPr bwMode="auto">
          <a:xfrm>
            <a:off x="9665286" y="4730677"/>
            <a:ext cx="2506396" cy="830997"/>
          </a:xfrm>
          <a:prstGeom prst="rect">
            <a:avLst/>
          </a:prstGeom>
          <a:noFill/>
          <a:ln>
            <a:noFill/>
          </a:ln>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0" defTabSz="711200">
              <a:spcBef>
                <a:spcPct val="0"/>
              </a:spcBef>
            </a:pPr>
            <a:r>
              <a:rPr lang="en-US" sz="1200" b="1" kern="0" dirty="0">
                <a:solidFill>
                  <a:schemeClr val="bg1"/>
                </a:solidFill>
              </a:rPr>
              <a:t>Elevate the Usage of </a:t>
            </a:r>
          </a:p>
          <a:p>
            <a:pPr lvl="0" defTabSz="711200">
              <a:spcBef>
                <a:spcPct val="0"/>
              </a:spcBef>
            </a:pPr>
            <a:r>
              <a:rPr lang="en-US" sz="1200" b="1" kern="0" dirty="0">
                <a:solidFill>
                  <a:schemeClr val="bg1"/>
                </a:solidFill>
              </a:rPr>
              <a:t>Malaysian Construction Resources in Local &amp; Overseas Projects </a:t>
            </a:r>
          </a:p>
        </p:txBody>
      </p:sp>
      <p:sp>
        <p:nvSpPr>
          <p:cNvPr id="87" name="Oval 86"/>
          <p:cNvSpPr/>
          <p:nvPr/>
        </p:nvSpPr>
        <p:spPr>
          <a:xfrm>
            <a:off x="9272172" y="4767498"/>
            <a:ext cx="377093" cy="3079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MY" kern="0">
              <a:solidFill>
                <a:schemeClr val="tx1">
                  <a:lumMod val="95000"/>
                  <a:lumOff val="5000"/>
                </a:schemeClr>
              </a:solidFill>
            </a:endParaRPr>
          </a:p>
        </p:txBody>
      </p:sp>
      <p:pic>
        <p:nvPicPr>
          <p:cNvPr id="81" name="Picture 1" descr="C:\Users\cidb\Desktop\CITP Public Document\CITP Cover n LOGO\env border.png"/>
          <p:cNvPicPr>
            <a:picLocks noChangeAspect="1" noChangeArrowheads="1"/>
          </p:cNvPicPr>
          <p:nvPr/>
        </p:nvPicPr>
        <p:blipFill>
          <a:blip r:embed="rId2" cstate="print"/>
          <a:srcRect b="15790"/>
          <a:stretch>
            <a:fillRect/>
          </a:stretch>
        </p:blipFill>
        <p:spPr bwMode="auto">
          <a:xfrm>
            <a:off x="4046147" y="5601876"/>
            <a:ext cx="1133928" cy="817628"/>
          </a:xfrm>
          <a:prstGeom prst="rect">
            <a:avLst/>
          </a:prstGeom>
          <a:noFill/>
          <a:effectLst/>
        </p:spPr>
      </p:pic>
      <p:pic>
        <p:nvPicPr>
          <p:cNvPr id="83" name="Picture 4" descr="C:\Users\cidb\Desktop\CITP Public Document\CITP Cover n LOGO\int border.png"/>
          <p:cNvPicPr>
            <a:picLocks noChangeAspect="1" noChangeArrowheads="1"/>
          </p:cNvPicPr>
          <p:nvPr/>
        </p:nvPicPr>
        <p:blipFill>
          <a:blip r:embed="rId3" cstate="print"/>
          <a:srcRect b="17241"/>
          <a:stretch>
            <a:fillRect/>
          </a:stretch>
        </p:blipFill>
        <p:spPr bwMode="auto">
          <a:xfrm>
            <a:off x="10153711" y="5556416"/>
            <a:ext cx="1089670" cy="806549"/>
          </a:xfrm>
          <a:prstGeom prst="rect">
            <a:avLst/>
          </a:prstGeom>
          <a:noFill/>
          <a:effectLst/>
        </p:spPr>
      </p:pic>
      <p:pic>
        <p:nvPicPr>
          <p:cNvPr id="84" name="Picture 3" descr="C:\Users\cidb\Desktop\CITP Public Document\CITP Cover n LOGO\pro border.png"/>
          <p:cNvPicPr>
            <a:picLocks noChangeAspect="1" noChangeArrowheads="1"/>
          </p:cNvPicPr>
          <p:nvPr/>
        </p:nvPicPr>
        <p:blipFill>
          <a:blip r:embed="rId4" cstate="print"/>
          <a:srcRect b="15894"/>
          <a:stretch>
            <a:fillRect/>
          </a:stretch>
        </p:blipFill>
        <p:spPr bwMode="auto">
          <a:xfrm>
            <a:off x="7050148" y="5575891"/>
            <a:ext cx="1104553" cy="816616"/>
          </a:xfrm>
          <a:prstGeom prst="rect">
            <a:avLst/>
          </a:prstGeom>
          <a:noFill/>
          <a:effectLst/>
        </p:spPr>
      </p:pic>
      <p:grpSp>
        <p:nvGrpSpPr>
          <p:cNvPr id="88" name="Group 22"/>
          <p:cNvGrpSpPr/>
          <p:nvPr/>
        </p:nvGrpSpPr>
        <p:grpSpPr>
          <a:xfrm>
            <a:off x="902425" y="5571636"/>
            <a:ext cx="1200341" cy="867380"/>
            <a:chOff x="302419" y="4953000"/>
            <a:chExt cx="1628775" cy="1461516"/>
          </a:xfrm>
          <a:effectLst/>
        </p:grpSpPr>
        <p:pic>
          <p:nvPicPr>
            <p:cNvPr id="89" name="Picture 2" descr="C:\Users\cidb\Desktop\CITP Public Document\CITP Cover n LOGO\saf border.png"/>
            <p:cNvPicPr>
              <a:picLocks noChangeAspect="1" noChangeArrowheads="1"/>
            </p:cNvPicPr>
            <p:nvPr/>
          </p:nvPicPr>
          <p:blipFill>
            <a:blip r:embed="rId5" cstate="print"/>
            <a:srcRect b="17857"/>
            <a:stretch>
              <a:fillRect/>
            </a:stretch>
          </p:blipFill>
          <p:spPr bwMode="auto">
            <a:xfrm>
              <a:off x="302419" y="4953000"/>
              <a:ext cx="1628775" cy="1447800"/>
            </a:xfrm>
            <a:prstGeom prst="rect">
              <a:avLst/>
            </a:prstGeom>
            <a:noFill/>
            <a:effectLst/>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411" y="5119116"/>
              <a:ext cx="1257808" cy="1295400"/>
            </a:xfrm>
            <a:prstGeom prst="rect">
              <a:avLst/>
            </a:prstGeom>
            <a:effectLst/>
          </p:spPr>
        </p:pic>
      </p:grpSp>
      <p:sp>
        <p:nvSpPr>
          <p:cNvPr id="91" name="object 10"/>
          <p:cNvSpPr txBox="1"/>
          <p:nvPr/>
        </p:nvSpPr>
        <p:spPr>
          <a:xfrm>
            <a:off x="80887" y="1631628"/>
            <a:ext cx="2854897" cy="659219"/>
          </a:xfrm>
          <a:prstGeom prst="rect">
            <a:avLst/>
          </a:prstGeom>
        </p:spPr>
        <p:txBody>
          <a:bodyPr vert="horz" wrap="square" lIns="0" tIns="0" rIns="0" bIns="0" rtlCol="0">
            <a:spAutoFit/>
          </a:bodyPr>
          <a:lstStyle/>
          <a:p>
            <a:pPr marL="9525" marR="3810" indent="-19050" defTabSz="685800">
              <a:lnSpc>
                <a:spcPct val="101600"/>
              </a:lnSpc>
            </a:pPr>
            <a:r>
              <a:rPr sz="1400" b="1" kern="0" spc="4" dirty="0">
                <a:solidFill>
                  <a:schemeClr val="bg1"/>
                </a:solidFill>
                <a:latin typeface="Arial" pitchFamily="34" charset="0"/>
                <a:cs typeface="Arial" pitchFamily="34" charset="0"/>
              </a:rPr>
              <a:t>Qualit</a:t>
            </a:r>
            <a:r>
              <a:rPr sz="1400" b="1" kern="0" spc="-56" dirty="0">
                <a:solidFill>
                  <a:schemeClr val="bg1"/>
                </a:solidFill>
                <a:latin typeface="Arial" pitchFamily="34" charset="0"/>
                <a:cs typeface="Arial" pitchFamily="34" charset="0"/>
              </a:rPr>
              <a:t>y</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safety</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and </a:t>
            </a:r>
            <a:r>
              <a:rPr lang="en-US" sz="1400" b="1" kern="0" spc="4" dirty="0" smtClean="0">
                <a:solidFill>
                  <a:schemeClr val="bg1"/>
                </a:solidFill>
                <a:latin typeface="Arial" pitchFamily="34" charset="0"/>
                <a:cs typeface="Arial" pitchFamily="34" charset="0"/>
              </a:rPr>
              <a:t>p</a:t>
            </a:r>
            <a:r>
              <a:rPr sz="1400" b="1" kern="0" spc="-19" dirty="0" smtClean="0">
                <a:solidFill>
                  <a:schemeClr val="bg1"/>
                </a:solidFill>
                <a:latin typeface="Arial" pitchFamily="34" charset="0"/>
                <a:cs typeface="Arial" pitchFamily="34" charset="0"/>
              </a:rPr>
              <a:t>r</a:t>
            </a:r>
            <a:r>
              <a:rPr sz="1400" b="1" kern="0" spc="4" dirty="0" smtClean="0">
                <a:solidFill>
                  <a:schemeClr val="bg1"/>
                </a:solidFill>
                <a:latin typeface="Arial" pitchFamily="34" charset="0"/>
                <a:cs typeface="Arial" pitchFamily="34" charset="0"/>
              </a:rPr>
              <a:t>ofessionalism</a:t>
            </a:r>
            <a:r>
              <a:rPr sz="1400" b="1" kern="0" dirty="0" smtClean="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to</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be ingrained</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in</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industry</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cultu</a:t>
            </a:r>
            <a:r>
              <a:rPr sz="1400" b="1" kern="0" spc="-11" dirty="0">
                <a:solidFill>
                  <a:schemeClr val="bg1"/>
                </a:solidFill>
                <a:latin typeface="Arial" pitchFamily="34" charset="0"/>
                <a:cs typeface="Arial" pitchFamily="34" charset="0"/>
              </a:rPr>
              <a:t>re</a:t>
            </a:r>
            <a:endParaRPr sz="1400" b="1" kern="0" dirty="0">
              <a:solidFill>
                <a:schemeClr val="bg1"/>
              </a:solidFill>
              <a:latin typeface="Arial" pitchFamily="34" charset="0"/>
              <a:cs typeface="Arial" pitchFamily="34" charset="0"/>
            </a:endParaRPr>
          </a:p>
        </p:txBody>
      </p:sp>
      <p:sp>
        <p:nvSpPr>
          <p:cNvPr id="92" name="object 17"/>
          <p:cNvSpPr txBox="1"/>
          <p:nvPr/>
        </p:nvSpPr>
        <p:spPr>
          <a:xfrm>
            <a:off x="3137150" y="1655964"/>
            <a:ext cx="2835878" cy="659219"/>
          </a:xfrm>
          <a:prstGeom prst="rect">
            <a:avLst/>
          </a:prstGeom>
        </p:spPr>
        <p:txBody>
          <a:bodyPr vert="horz" wrap="square" lIns="0" tIns="0" rIns="0" bIns="0" rtlCol="0">
            <a:spAutoFit/>
          </a:bodyPr>
          <a:lstStyle/>
          <a:p>
            <a:pPr marL="9525" marR="3810" indent="28099" defTabSz="685800">
              <a:lnSpc>
                <a:spcPct val="101600"/>
              </a:lnSpc>
            </a:pPr>
            <a:r>
              <a:rPr sz="1400" b="1" kern="0" spc="4" dirty="0">
                <a:solidFill>
                  <a:schemeClr val="bg1"/>
                </a:solidFill>
                <a:latin typeface="Arial" pitchFamily="34" charset="0"/>
                <a:cs typeface="Arial" pitchFamily="34" charset="0"/>
              </a:rPr>
              <a:t>Malaysi</a:t>
            </a:r>
            <a:r>
              <a:rPr sz="1400" b="1" kern="0" spc="56" dirty="0">
                <a:solidFill>
                  <a:schemeClr val="bg1"/>
                </a:solidFill>
                <a:latin typeface="Arial" pitchFamily="34" charset="0"/>
                <a:cs typeface="Arial" pitchFamily="34" charset="0"/>
              </a:rPr>
              <a:t>a</a:t>
            </a:r>
            <a:r>
              <a:rPr sz="1400" b="1" kern="0" spc="-79" dirty="0">
                <a:solidFill>
                  <a:schemeClr val="bg1"/>
                </a:solidFill>
                <a:latin typeface="Arial" pitchFamily="34" charset="0"/>
                <a:cs typeface="Arial" pitchFamily="34" charset="0"/>
              </a:rPr>
              <a:t>’</a:t>
            </a:r>
            <a:r>
              <a:rPr sz="1400" b="1" kern="0" spc="4" dirty="0">
                <a:solidFill>
                  <a:schemeClr val="bg1"/>
                </a:solidFill>
                <a:latin typeface="Arial" pitchFamily="34" charset="0"/>
                <a:cs typeface="Arial" pitchFamily="34" charset="0"/>
              </a:rPr>
              <a:t>s</a:t>
            </a:r>
            <a:r>
              <a:rPr sz="1400" b="1" kern="0" spc="45"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sustainable construction</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to</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be</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a</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model</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for the</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emerging</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world</a:t>
            </a:r>
            <a:endParaRPr sz="1400" b="1" kern="0" dirty="0">
              <a:solidFill>
                <a:schemeClr val="bg1"/>
              </a:solidFill>
              <a:latin typeface="Arial" pitchFamily="34" charset="0"/>
              <a:cs typeface="Arial" pitchFamily="34" charset="0"/>
            </a:endParaRPr>
          </a:p>
        </p:txBody>
      </p:sp>
      <p:sp>
        <p:nvSpPr>
          <p:cNvPr id="93" name="object 13"/>
          <p:cNvSpPr txBox="1"/>
          <p:nvPr/>
        </p:nvSpPr>
        <p:spPr>
          <a:xfrm>
            <a:off x="6108505" y="1684247"/>
            <a:ext cx="2866619" cy="439479"/>
          </a:xfrm>
          <a:prstGeom prst="rect">
            <a:avLst/>
          </a:prstGeom>
        </p:spPr>
        <p:txBody>
          <a:bodyPr vert="horz" wrap="square" lIns="0" tIns="0" rIns="0" bIns="0" rtlCol="0">
            <a:spAutoFit/>
          </a:bodyPr>
          <a:lstStyle/>
          <a:p>
            <a:pPr marL="9525" marR="3810" indent="4286" defTabSz="685800">
              <a:lnSpc>
                <a:spcPct val="101600"/>
              </a:lnSpc>
            </a:pPr>
            <a:r>
              <a:rPr sz="1400" b="1" kern="0" spc="4" dirty="0">
                <a:solidFill>
                  <a:schemeClr val="bg1"/>
                </a:solidFill>
                <a:latin typeface="Arial" pitchFamily="34" charset="0"/>
                <a:cs typeface="Arial" pitchFamily="34" charset="0"/>
              </a:rPr>
              <a:t>Mo</a:t>
            </a:r>
            <a:r>
              <a:rPr sz="1400" b="1" kern="0" spc="53" dirty="0">
                <a:solidFill>
                  <a:schemeClr val="bg1"/>
                </a:solidFill>
                <a:latin typeface="Arial" pitchFamily="34" charset="0"/>
                <a:cs typeface="Arial" pitchFamily="34" charset="0"/>
              </a:rPr>
              <a:t>r</a:t>
            </a:r>
            <a:r>
              <a:rPr sz="1400" b="1" kern="0" spc="4" dirty="0">
                <a:solidFill>
                  <a:schemeClr val="bg1"/>
                </a:solidFill>
                <a:latin typeface="Arial" pitchFamily="34" charset="0"/>
                <a:cs typeface="Arial" pitchFamily="34" charset="0"/>
              </a:rPr>
              <a:t>e</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than</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doubling p</a:t>
            </a:r>
            <a:r>
              <a:rPr sz="1400" b="1" kern="0" spc="-19" dirty="0">
                <a:solidFill>
                  <a:schemeClr val="bg1"/>
                </a:solidFill>
                <a:latin typeface="Arial" pitchFamily="34" charset="0"/>
                <a:cs typeface="Arial" pitchFamily="34" charset="0"/>
              </a:rPr>
              <a:t>r</a:t>
            </a:r>
            <a:r>
              <a:rPr sz="1400" b="1" kern="0" spc="4" dirty="0">
                <a:solidFill>
                  <a:schemeClr val="bg1"/>
                </a:solidFill>
                <a:latin typeface="Arial" pitchFamily="34" charset="0"/>
                <a:cs typeface="Arial" pitchFamily="34" charset="0"/>
              </a:rPr>
              <a:t>oductivit</a:t>
            </a:r>
            <a:r>
              <a:rPr sz="1400" b="1" kern="0" spc="-120" dirty="0">
                <a:solidFill>
                  <a:schemeClr val="bg1"/>
                </a:solidFill>
                <a:latin typeface="Arial" pitchFamily="34" charset="0"/>
                <a:cs typeface="Arial" pitchFamily="34" charset="0"/>
              </a:rPr>
              <a:t>y</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matched</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by higher</a:t>
            </a:r>
            <a:r>
              <a:rPr sz="1400" b="1" kern="0" dirty="0">
                <a:solidFill>
                  <a:schemeClr val="bg1"/>
                </a:solidFill>
                <a:latin typeface="Arial" pitchFamily="34" charset="0"/>
                <a:cs typeface="Arial" pitchFamily="34" charset="0"/>
              </a:rPr>
              <a:t> </a:t>
            </a:r>
            <a:r>
              <a:rPr sz="1400" b="1" kern="0" spc="4" dirty="0">
                <a:solidFill>
                  <a:schemeClr val="bg1"/>
                </a:solidFill>
                <a:latin typeface="Arial" pitchFamily="34" charset="0"/>
                <a:cs typeface="Arial" pitchFamily="34" charset="0"/>
              </a:rPr>
              <a:t>wages</a:t>
            </a:r>
            <a:endParaRPr sz="1400" b="1" kern="0" dirty="0">
              <a:solidFill>
                <a:schemeClr val="bg1"/>
              </a:solidFill>
              <a:latin typeface="Arial" pitchFamily="34" charset="0"/>
              <a:cs typeface="Arial" pitchFamily="34" charset="0"/>
            </a:endParaRPr>
          </a:p>
        </p:txBody>
      </p:sp>
      <p:sp>
        <p:nvSpPr>
          <p:cNvPr id="94" name="TextBox 93"/>
          <p:cNvSpPr txBox="1"/>
          <p:nvPr/>
        </p:nvSpPr>
        <p:spPr>
          <a:xfrm>
            <a:off x="9272172" y="1577602"/>
            <a:ext cx="2776144" cy="782649"/>
          </a:xfrm>
          <a:prstGeom prst="rect">
            <a:avLst/>
          </a:prstGeom>
          <a:noFill/>
        </p:spPr>
        <p:txBody>
          <a:bodyPr wrap="square" tIns="67500" bIns="67500" rtlCol="0" anchor="t">
            <a:spAutoFit/>
          </a:bodyPr>
          <a:lstStyle/>
          <a:p>
            <a:pPr defTabSz="685800"/>
            <a:r>
              <a:rPr lang="en-US" sz="1400" kern="0" spc="4" dirty="0">
                <a:solidFill>
                  <a:schemeClr val="bg1"/>
                </a:solidFill>
                <a:latin typeface="Arial" pitchFamily="34" charset="0"/>
                <a:cs typeface="Arial" pitchFamily="34" charset="0"/>
              </a:rPr>
              <a:t>Malaysian champions to lead the change locally and globally</a:t>
            </a:r>
            <a:endParaRPr lang="en-US" sz="1400" kern="0" dirty="0">
              <a:solidFill>
                <a:schemeClr val="bg1"/>
              </a:solidFill>
              <a:latin typeface="Arial" pitchFamily="34" charset="0"/>
              <a:cs typeface="Arial" pitchFamily="34" charset="0"/>
            </a:endParaRPr>
          </a:p>
          <a:p>
            <a:pPr defTabSz="685800"/>
            <a:endParaRPr lang="en-US" sz="1400" kern="0" dirty="0">
              <a:solidFill>
                <a:schemeClr val="bg1"/>
              </a:solidFill>
              <a:latin typeface="Arial" pitchFamily="34" charset="0"/>
              <a:cs typeface="Arial" pitchFamily="34" charset="0"/>
            </a:endParaRPr>
          </a:p>
        </p:txBody>
      </p:sp>
      <p:sp>
        <p:nvSpPr>
          <p:cNvPr id="2" name="Rectangle 1"/>
          <p:cNvSpPr/>
          <p:nvPr/>
        </p:nvSpPr>
        <p:spPr>
          <a:xfrm>
            <a:off x="9249509" y="4723352"/>
            <a:ext cx="2872123" cy="848283"/>
          </a:xfrm>
          <a:prstGeom prst="rect">
            <a:avLst/>
          </a:prstGeom>
          <a:noFill/>
          <a:ln w="285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lide Number Placeholder 5"/>
          <p:cNvSpPr>
            <a:spLocks noGrp="1"/>
          </p:cNvSpPr>
          <p:nvPr>
            <p:ph type="sldNum" sz="quarter" idx="4294967295"/>
          </p:nvPr>
        </p:nvSpPr>
        <p:spPr bwMode="auto">
          <a:xfrm>
            <a:off x="11598780" y="6448448"/>
            <a:ext cx="539750" cy="250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sz="1600" dirty="0" smtClean="0">
                <a:solidFill>
                  <a:schemeClr val="bg1">
                    <a:lumMod val="50000"/>
                  </a:schemeClr>
                </a:solidFill>
                <a:latin typeface="+mn-lt"/>
              </a:rPr>
              <a:t>19</a:t>
            </a:r>
            <a:endParaRPr lang="en-GB" altLang="en-US" sz="1600" dirty="0">
              <a:solidFill>
                <a:schemeClr val="bg1">
                  <a:lumMod val="50000"/>
                </a:schemeClr>
              </a:solidFill>
              <a:latin typeface="+mn-lt"/>
            </a:endParaRPr>
          </a:p>
        </p:txBody>
      </p:sp>
    </p:spTree>
    <p:extLst>
      <p:ext uri="{BB962C8B-B14F-4D97-AF65-F5344CB8AC3E}">
        <p14:creationId xmlns:p14="http://schemas.microsoft.com/office/powerpoint/2010/main" val="3604674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6200000">
            <a:off x="2686205" y="4116160"/>
            <a:ext cx="3059603" cy="939303"/>
          </a:xfrm>
          <a:prstGeom prst="rect">
            <a:avLst/>
          </a:prstGeom>
        </p:spPr>
      </p:pic>
      <p:pic>
        <p:nvPicPr>
          <p:cNvPr id="6" name="Picture 5"/>
          <p:cNvPicPr>
            <a:picLocks noChangeAspect="1"/>
          </p:cNvPicPr>
          <p:nvPr/>
        </p:nvPicPr>
        <p:blipFill>
          <a:blip r:embed="rId2"/>
          <a:stretch>
            <a:fillRect/>
          </a:stretch>
        </p:blipFill>
        <p:spPr>
          <a:xfrm rot="16200000">
            <a:off x="2686208" y="1060147"/>
            <a:ext cx="3059594" cy="939301"/>
          </a:xfrm>
          <a:prstGeom prst="rect">
            <a:avLst/>
          </a:prstGeom>
        </p:spPr>
      </p:pic>
      <p:sp>
        <p:nvSpPr>
          <p:cNvPr id="7" name="TextBox 6"/>
          <p:cNvSpPr txBox="1"/>
          <p:nvPr/>
        </p:nvSpPr>
        <p:spPr>
          <a:xfrm>
            <a:off x="381835" y="210285"/>
            <a:ext cx="3398860" cy="338554"/>
          </a:xfrm>
          <a:prstGeom prst="rect">
            <a:avLst/>
          </a:prstGeom>
          <a:noFill/>
        </p:spPr>
        <p:txBody>
          <a:bodyPr wrap="square" rtlCol="0">
            <a:spAutoFit/>
          </a:bodyPr>
          <a:lstStyle/>
          <a:p>
            <a:pPr algn="r"/>
            <a:r>
              <a:rPr lang="en-US" sz="1600" b="1" dirty="0" smtClean="0">
                <a:latin typeface="Arial" panose="020B0604020202020204" pitchFamily="34" charset="0"/>
                <a:cs typeface="Arial" panose="020B0604020202020204" pitchFamily="34" charset="0"/>
              </a:rPr>
              <a:t>Kata </a:t>
            </a:r>
            <a:r>
              <a:rPr lang="en-US" sz="1600" b="1" dirty="0" err="1" smtClean="0">
                <a:latin typeface="Arial" panose="020B0604020202020204" pitchFamily="34" charset="0"/>
                <a:cs typeface="Arial" panose="020B0604020202020204" pitchFamily="34" charset="0"/>
              </a:rPr>
              <a:t>Aluan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Pengerusi</a:t>
            </a:r>
            <a:endParaRPr lang="en-US" sz="1600" b="1" dirty="0">
              <a:latin typeface="Arial" panose="020B0604020202020204" pitchFamily="34" charset="0"/>
              <a:cs typeface="Arial" panose="020B0604020202020204" pitchFamily="34" charset="0"/>
            </a:endParaRPr>
          </a:p>
        </p:txBody>
      </p:sp>
      <p:sp>
        <p:nvSpPr>
          <p:cNvPr id="8" name="TextBox 7"/>
          <p:cNvSpPr txBox="1"/>
          <p:nvPr/>
        </p:nvSpPr>
        <p:spPr>
          <a:xfrm>
            <a:off x="4764466" y="210285"/>
            <a:ext cx="6624736"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Kemaskini</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keahlian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Jawatankuasa</a:t>
            </a:r>
            <a:r>
              <a:rPr lang="en-US" sz="1600" dirty="0" smtClean="0">
                <a:latin typeface="Arial" panose="020B0604020202020204" pitchFamily="34" charset="0"/>
                <a:cs typeface="Arial" panose="020B0604020202020204" pitchFamily="34" charset="0"/>
              </a:rPr>
              <a:t> IWG13 </a:t>
            </a:r>
            <a:endParaRPr lang="en-US" sz="1600" dirty="0">
              <a:latin typeface="Arial" panose="020B0604020202020204" pitchFamily="34" charset="0"/>
              <a:cs typeface="Arial" panose="020B0604020202020204" pitchFamily="34" charset="0"/>
            </a:endParaRPr>
          </a:p>
        </p:txBody>
      </p:sp>
      <p:sp>
        <p:nvSpPr>
          <p:cNvPr id="9" name="TextBox 8"/>
          <p:cNvSpPr txBox="1"/>
          <p:nvPr/>
        </p:nvSpPr>
        <p:spPr>
          <a:xfrm>
            <a:off x="1" y="1564453"/>
            <a:ext cx="3746352" cy="584775"/>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Maklumbalas</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Mesyuarat</a:t>
            </a:r>
            <a:endParaRPr lang="en-US" sz="1600" b="1" dirty="0" smtClean="0">
              <a:latin typeface="Arial" panose="020B0604020202020204" pitchFamily="34" charset="0"/>
              <a:cs typeface="Arial" panose="020B0604020202020204" pitchFamily="34" charset="0"/>
            </a:endParaRPr>
          </a:p>
          <a:p>
            <a:pPr algn="r"/>
            <a:r>
              <a:rPr lang="en-US" sz="1600" b="1" dirty="0" smtClean="0">
                <a:latin typeface="Arial" panose="020B0604020202020204" pitchFamily="34" charset="0"/>
                <a:cs typeface="Arial" panose="020B0604020202020204" pitchFamily="34" charset="0"/>
              </a:rPr>
              <a:t> CITP-TWG </a:t>
            </a:r>
            <a:r>
              <a:rPr lang="en-US" sz="1600" b="1" dirty="0" err="1" smtClean="0">
                <a:latin typeface="Arial" panose="020B0604020202020204" pitchFamily="34" charset="0"/>
                <a:cs typeface="Arial" panose="020B0604020202020204" pitchFamily="34" charset="0"/>
              </a:rPr>
              <a:t>Produktiviti</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Bil</a:t>
            </a:r>
            <a:r>
              <a:rPr lang="en-US" sz="1600" b="1" dirty="0" smtClean="0">
                <a:latin typeface="Arial" panose="020B0604020202020204" pitchFamily="34" charset="0"/>
                <a:cs typeface="Arial" panose="020B0604020202020204" pitchFamily="34" charset="0"/>
              </a:rPr>
              <a:t>. 3</a:t>
            </a:r>
            <a:endParaRPr lang="en-US" sz="1600" b="1" dirty="0">
              <a:latin typeface="Arial" panose="020B0604020202020204" pitchFamily="34" charset="0"/>
              <a:cs typeface="Arial" panose="020B0604020202020204" pitchFamily="34" charset="0"/>
            </a:endParaRPr>
          </a:p>
        </p:txBody>
      </p:sp>
      <p:sp>
        <p:nvSpPr>
          <p:cNvPr id="10" name="TextBox 9"/>
          <p:cNvSpPr txBox="1"/>
          <p:nvPr/>
        </p:nvSpPr>
        <p:spPr>
          <a:xfrm>
            <a:off x="1" y="865694"/>
            <a:ext cx="3746352" cy="584775"/>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Maklumbalas</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Mesyuarat</a:t>
            </a:r>
            <a:r>
              <a:rPr lang="en-US" sz="1600" b="1" dirty="0" smtClean="0">
                <a:latin typeface="Arial" panose="020B0604020202020204" pitchFamily="34" charset="0"/>
                <a:cs typeface="Arial" panose="020B0604020202020204" pitchFamily="34" charset="0"/>
              </a:rPr>
              <a:t> </a:t>
            </a:r>
          </a:p>
          <a:p>
            <a:pPr algn="r"/>
            <a:r>
              <a:rPr lang="en-US" sz="1600" b="1" dirty="0" smtClean="0">
                <a:latin typeface="Arial" panose="020B0604020202020204" pitchFamily="34" charset="0"/>
                <a:cs typeface="Arial" panose="020B0604020202020204" pitchFamily="34" charset="0"/>
              </a:rPr>
              <a:t>CITP-IWG13 </a:t>
            </a:r>
            <a:r>
              <a:rPr lang="en-US" sz="1600" b="1" dirty="0" err="1" smtClean="0">
                <a:latin typeface="Arial" panose="020B0604020202020204" pitchFamily="34" charset="0"/>
                <a:cs typeface="Arial" panose="020B0604020202020204" pitchFamily="34" charset="0"/>
              </a:rPr>
              <a:t>Bil</a:t>
            </a:r>
            <a:r>
              <a:rPr lang="en-US" sz="1600" b="1" dirty="0" smtClean="0">
                <a:latin typeface="Arial" panose="020B0604020202020204" pitchFamily="34" charset="0"/>
                <a:cs typeface="Arial" panose="020B0604020202020204" pitchFamily="34" charset="0"/>
              </a:rPr>
              <a:t>. 3</a:t>
            </a:r>
            <a:endParaRPr lang="en-US" sz="1600" b="1" dirty="0">
              <a:latin typeface="Arial" panose="020B0604020202020204" pitchFamily="34" charset="0"/>
              <a:cs typeface="Arial" panose="020B0604020202020204" pitchFamily="34" charset="0"/>
            </a:endParaRPr>
          </a:p>
        </p:txBody>
      </p:sp>
      <p:sp>
        <p:nvSpPr>
          <p:cNvPr id="11" name="TextBox 10"/>
          <p:cNvSpPr txBox="1"/>
          <p:nvPr/>
        </p:nvSpPr>
        <p:spPr>
          <a:xfrm>
            <a:off x="-40550" y="3292769"/>
            <a:ext cx="3746352" cy="338554"/>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Kemajuan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Pelaksanaan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Inisiatif</a:t>
            </a:r>
            <a:r>
              <a:rPr lang="en-US" sz="1600" b="1" dirty="0" smtClean="0">
                <a:latin typeface="Arial" panose="020B0604020202020204" pitchFamily="34" charset="0"/>
                <a:cs typeface="Arial" panose="020B0604020202020204" pitchFamily="34" charset="0"/>
              </a:rPr>
              <a:t> </a:t>
            </a:r>
            <a:endParaRPr lang="en-US" sz="1600" b="1" dirty="0">
              <a:latin typeface="Arial" panose="020B0604020202020204" pitchFamily="34" charset="0"/>
              <a:cs typeface="Arial" panose="020B0604020202020204" pitchFamily="34" charset="0"/>
            </a:endParaRPr>
          </a:p>
        </p:txBody>
      </p:sp>
      <p:sp>
        <p:nvSpPr>
          <p:cNvPr id="12" name="TextBox 11"/>
          <p:cNvSpPr txBox="1"/>
          <p:nvPr/>
        </p:nvSpPr>
        <p:spPr>
          <a:xfrm>
            <a:off x="4778980" y="983352"/>
            <a:ext cx="6624736"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Maklumbalas</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Minit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Mesyuarat</a:t>
            </a:r>
            <a:r>
              <a:rPr lang="en-US" sz="1600" dirty="0" smtClean="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13" name="TextBox 12"/>
          <p:cNvSpPr txBox="1"/>
          <p:nvPr/>
        </p:nvSpPr>
        <p:spPr>
          <a:xfrm>
            <a:off x="4793493" y="1675348"/>
            <a:ext cx="6624736"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Maklumbalas</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Minit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Mesyuarat</a:t>
            </a:r>
            <a:endParaRPr lang="en-US" sz="1600" dirty="0">
              <a:latin typeface="Arial" panose="020B0604020202020204" pitchFamily="34" charset="0"/>
              <a:cs typeface="Arial" panose="020B0604020202020204" pitchFamily="34" charset="0"/>
            </a:endParaRPr>
          </a:p>
        </p:txBody>
      </p:sp>
      <p:sp>
        <p:nvSpPr>
          <p:cNvPr id="14" name="TextBox 13"/>
          <p:cNvSpPr txBox="1"/>
          <p:nvPr/>
        </p:nvSpPr>
        <p:spPr>
          <a:xfrm>
            <a:off x="4764465" y="3258724"/>
            <a:ext cx="5471361"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Laporan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Pencapaian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Inisiatif</a:t>
            </a:r>
            <a:r>
              <a:rPr lang="en-US" sz="1600" dirty="0" smtClean="0">
                <a:latin typeface="Arial" panose="020B0604020202020204" pitchFamily="34" charset="0"/>
                <a:cs typeface="Arial" panose="020B0604020202020204" pitchFamily="34" charset="0"/>
              </a:rPr>
              <a:t> P5b </a:t>
            </a:r>
            <a:r>
              <a:rPr lang="en-US" sz="1600" dirty="0" err="1" smtClean="0">
                <a:latin typeface="Arial" panose="020B0604020202020204" pitchFamily="34" charset="0"/>
                <a:cs typeface="Arial" panose="020B0604020202020204" pitchFamily="34" charset="0"/>
              </a:rPr>
              <a:t>dan</a:t>
            </a:r>
            <a:r>
              <a:rPr lang="en-US" sz="1600" dirty="0" smtClean="0">
                <a:latin typeface="Arial" panose="020B0604020202020204" pitchFamily="34" charset="0"/>
                <a:cs typeface="Arial" panose="020B0604020202020204" pitchFamily="34" charset="0"/>
              </a:rPr>
              <a:t> P5c</a:t>
            </a:r>
            <a:endParaRPr lang="en-US" sz="1600" dirty="0">
              <a:latin typeface="Arial" panose="020B0604020202020204" pitchFamily="34" charset="0"/>
              <a:cs typeface="Arial" panose="020B0604020202020204" pitchFamily="34" charset="0"/>
            </a:endParaRPr>
          </a:p>
        </p:txBody>
      </p:sp>
      <p:sp>
        <p:nvSpPr>
          <p:cNvPr id="15" name="TextBox 14"/>
          <p:cNvSpPr txBox="1"/>
          <p:nvPr/>
        </p:nvSpPr>
        <p:spPr>
          <a:xfrm>
            <a:off x="-40550" y="4014859"/>
            <a:ext cx="3746352" cy="338554"/>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Isu</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Pelaksanaan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Inisiatif</a:t>
            </a:r>
            <a:endParaRPr lang="en-US" sz="1600" b="1" dirty="0">
              <a:latin typeface="Arial" panose="020B0604020202020204" pitchFamily="34" charset="0"/>
              <a:cs typeface="Arial" panose="020B0604020202020204" pitchFamily="34" charset="0"/>
            </a:endParaRPr>
          </a:p>
        </p:txBody>
      </p:sp>
      <p:sp>
        <p:nvSpPr>
          <p:cNvPr id="17" name="TextBox 16"/>
          <p:cNvSpPr txBox="1"/>
          <p:nvPr/>
        </p:nvSpPr>
        <p:spPr>
          <a:xfrm>
            <a:off x="34344" y="4514879"/>
            <a:ext cx="3746352" cy="830997"/>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Maklumbalas</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Mesyuarat</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Pengantarabangsaan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Perkhidmatan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Profesional</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Tempatan</a:t>
            </a:r>
            <a:endParaRPr lang="en-US" sz="1600" b="1" dirty="0">
              <a:latin typeface="Arial" panose="020B0604020202020204" pitchFamily="34" charset="0"/>
              <a:cs typeface="Arial" panose="020B0604020202020204" pitchFamily="34" charset="0"/>
            </a:endParaRPr>
          </a:p>
        </p:txBody>
      </p:sp>
      <p:sp>
        <p:nvSpPr>
          <p:cNvPr id="18" name="TextBox 17"/>
          <p:cNvSpPr txBox="1"/>
          <p:nvPr/>
        </p:nvSpPr>
        <p:spPr>
          <a:xfrm>
            <a:off x="34757" y="5494020"/>
            <a:ext cx="3746352" cy="338554"/>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Pengenalan</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Inisiatif</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Baru</a:t>
            </a:r>
            <a:endParaRPr lang="en-US" sz="1600" b="1" dirty="0">
              <a:latin typeface="Arial" panose="020B0604020202020204" pitchFamily="34" charset="0"/>
              <a:cs typeface="Arial" panose="020B0604020202020204" pitchFamily="34" charset="0"/>
            </a:endParaRPr>
          </a:p>
        </p:txBody>
      </p:sp>
      <p:sp>
        <p:nvSpPr>
          <p:cNvPr id="19" name="TextBox 18"/>
          <p:cNvSpPr txBox="1"/>
          <p:nvPr/>
        </p:nvSpPr>
        <p:spPr>
          <a:xfrm>
            <a:off x="4778505" y="5497041"/>
            <a:ext cx="1322045"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Inisiatif</a:t>
            </a:r>
            <a:r>
              <a:rPr lang="en-US" sz="1600" dirty="0" smtClean="0">
                <a:latin typeface="Arial" panose="020B0604020202020204" pitchFamily="34" charset="0"/>
                <a:cs typeface="Arial" panose="020B0604020202020204" pitchFamily="34" charset="0"/>
              </a:rPr>
              <a:t> </a:t>
            </a:r>
            <a:r>
              <a:rPr lang="en-US" sz="1600" dirty="0" smtClean="0">
                <a:latin typeface="Arvo" panose="02000000000000000000" pitchFamily="2" charset="0"/>
                <a:cs typeface="Arial" panose="020B0604020202020204" pitchFamily="34" charset="0"/>
              </a:rPr>
              <a:t>I</a:t>
            </a:r>
            <a:r>
              <a:rPr lang="en-US" sz="1600" dirty="0" smtClean="0">
                <a:latin typeface="Arial" panose="020B0604020202020204" pitchFamily="34" charset="0"/>
                <a:cs typeface="Arial" panose="020B0604020202020204" pitchFamily="34" charset="0"/>
              </a:rPr>
              <a:t>5</a:t>
            </a:r>
            <a:endParaRPr lang="en-US" sz="1600" dirty="0"/>
          </a:p>
        </p:txBody>
      </p:sp>
      <p:sp>
        <p:nvSpPr>
          <p:cNvPr id="20" name="TextBox 19"/>
          <p:cNvSpPr txBox="1"/>
          <p:nvPr/>
        </p:nvSpPr>
        <p:spPr>
          <a:xfrm>
            <a:off x="34343" y="6333721"/>
            <a:ext cx="3746352" cy="338554"/>
          </a:xfrm>
          <a:prstGeom prst="rect">
            <a:avLst/>
          </a:prstGeom>
          <a:noFill/>
        </p:spPr>
        <p:txBody>
          <a:bodyPr wrap="square" rtlCol="0">
            <a:spAutoFit/>
          </a:bodyPr>
          <a:lstStyle/>
          <a:p>
            <a:pPr algn="r"/>
            <a:r>
              <a:rPr lang="en-US" sz="1600" b="1" dirty="0" smtClean="0">
                <a:latin typeface="Arial" panose="020B0604020202020204" pitchFamily="34" charset="0"/>
                <a:cs typeface="Arial" panose="020B0604020202020204" pitchFamily="34" charset="0"/>
              </a:rPr>
              <a:t>Hal-</a:t>
            </a:r>
            <a:r>
              <a:rPr lang="en-US" sz="1600" b="1" dirty="0" err="1" smtClean="0">
                <a:latin typeface="Arial" panose="020B0604020202020204" pitchFamily="34" charset="0"/>
                <a:cs typeface="Arial" panose="020B0604020202020204" pitchFamily="34" charset="0"/>
              </a:rPr>
              <a:t>hal</a:t>
            </a:r>
            <a:r>
              <a:rPr lang="en-US" sz="1600" b="1" dirty="0" smtClean="0">
                <a:latin typeface="Arial" panose="020B0604020202020204" pitchFamily="34" charset="0"/>
                <a:cs typeface="Arial" panose="020B0604020202020204" pitchFamily="34" charset="0"/>
              </a:rPr>
              <a:t> lain</a:t>
            </a:r>
            <a:endParaRPr lang="en-US" sz="1600" b="1" dirty="0">
              <a:latin typeface="Arial" panose="020B0604020202020204" pitchFamily="34" charset="0"/>
              <a:cs typeface="Arial" panose="020B0604020202020204" pitchFamily="34" charset="0"/>
            </a:endParaRPr>
          </a:p>
        </p:txBody>
      </p:sp>
      <p:sp>
        <p:nvSpPr>
          <p:cNvPr id="21" name="TextBox 20"/>
          <p:cNvSpPr txBox="1"/>
          <p:nvPr/>
        </p:nvSpPr>
        <p:spPr>
          <a:xfrm>
            <a:off x="4764857" y="3905468"/>
            <a:ext cx="6624736" cy="584775"/>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P</a:t>
            </a:r>
            <a:r>
              <a:rPr lang="en-US" sz="1600" dirty="0" err="1" smtClean="0">
                <a:latin typeface="Arial" panose="020B0604020202020204" pitchFamily="34" charset="0"/>
                <a:cs typeface="Arial" panose="020B0604020202020204" pitchFamily="34" charset="0"/>
              </a:rPr>
              <a:t>emantapan</a:t>
            </a:r>
            <a:r>
              <a:rPr lang="en-US" sz="1600" dirty="0" smtClean="0">
                <a:latin typeface="Arial" panose="020B0604020202020204" pitchFamily="34" charset="0"/>
                <a:cs typeface="Arial" panose="020B0604020202020204" pitchFamily="34" charset="0"/>
              </a:rPr>
              <a:t> KPI P5-083 </a:t>
            </a:r>
            <a:r>
              <a:rPr lang="en-US" sz="1600" dirty="0" err="1" smtClean="0">
                <a:latin typeface="Arial" panose="020B0604020202020204" pitchFamily="34" charset="0"/>
                <a:cs typeface="Arial" panose="020B0604020202020204" pitchFamily="34" charset="0"/>
              </a:rPr>
              <a:t>dan</a:t>
            </a:r>
            <a:r>
              <a:rPr lang="en-US" sz="1600" dirty="0" smtClean="0">
                <a:latin typeface="Arial" panose="020B0604020202020204" pitchFamily="34" charset="0"/>
                <a:cs typeface="Arial" panose="020B0604020202020204" pitchFamily="34" charset="0"/>
              </a:rPr>
              <a:t> P5-085 &amp;</a:t>
            </a:r>
          </a:p>
          <a:p>
            <a:r>
              <a:rPr lang="en-US" sz="1600" dirty="0" err="1">
                <a:latin typeface="Arial" panose="020B0604020202020204" pitchFamily="34" charset="0"/>
                <a:cs typeface="Arial" panose="020B0604020202020204" pitchFamily="34" charset="0"/>
              </a:rPr>
              <a:t>s</a:t>
            </a:r>
            <a:r>
              <a:rPr lang="en-US" sz="1600" dirty="0" err="1" smtClean="0">
                <a:latin typeface="Arial" panose="020B0604020202020204" pitchFamily="34" charset="0"/>
                <a:cs typeface="Arial" panose="020B0604020202020204" pitchFamily="34" charset="0"/>
              </a:rPr>
              <a:t>asaran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tahunan</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inisiatif</a:t>
            </a:r>
            <a:r>
              <a:rPr lang="en-US" sz="1600" dirty="0" smtClean="0">
                <a:latin typeface="Arial" panose="020B0604020202020204" pitchFamily="34" charset="0"/>
                <a:cs typeface="Arial" panose="020B0604020202020204" pitchFamily="34" charset="0"/>
              </a:rPr>
              <a:t> 2016-2020</a:t>
            </a:r>
          </a:p>
        </p:txBody>
      </p:sp>
      <p:sp>
        <p:nvSpPr>
          <p:cNvPr id="23" name="TextBox 22"/>
          <p:cNvSpPr txBox="1"/>
          <p:nvPr/>
        </p:nvSpPr>
        <p:spPr>
          <a:xfrm>
            <a:off x="8664082" y="3921215"/>
            <a:ext cx="2664296" cy="584775"/>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Tindakan</a:t>
            </a:r>
            <a:r>
              <a:rPr lang="en-US" sz="1600" dirty="0" smtClean="0">
                <a:latin typeface="Arial" panose="020B0604020202020204" pitchFamily="34" charset="0"/>
                <a:cs typeface="Arial" panose="020B0604020202020204" pitchFamily="34" charset="0"/>
              </a:rPr>
              <a:t>: </a:t>
            </a:r>
          </a:p>
          <a:p>
            <a:r>
              <a:rPr lang="en-US" sz="1600" dirty="0" err="1" smtClean="0">
                <a:latin typeface="Arial" panose="020B0604020202020204" pitchFamily="34" charset="0"/>
                <a:cs typeface="Arial" panose="020B0604020202020204" pitchFamily="34" charset="0"/>
              </a:rPr>
              <a:t>Pengesahan</a:t>
            </a:r>
            <a:r>
              <a:rPr lang="en-US" sz="1600" dirty="0" smtClean="0">
                <a:latin typeface="Arial" panose="020B0604020202020204" pitchFamily="34" charset="0"/>
                <a:cs typeface="Arial" panose="020B0604020202020204" pitchFamily="34" charset="0"/>
              </a:rPr>
              <a:t> IWG13</a:t>
            </a:r>
            <a:endParaRPr lang="en-US" sz="1600" dirty="0">
              <a:latin typeface="Arial" panose="020B0604020202020204" pitchFamily="34" charset="0"/>
              <a:cs typeface="Arial" panose="020B0604020202020204" pitchFamily="34" charset="0"/>
            </a:endParaRPr>
          </a:p>
        </p:txBody>
      </p:sp>
      <p:sp>
        <p:nvSpPr>
          <p:cNvPr id="2" name="Right Brace 1"/>
          <p:cNvSpPr/>
          <p:nvPr/>
        </p:nvSpPr>
        <p:spPr>
          <a:xfrm>
            <a:off x="8511443" y="3919114"/>
            <a:ext cx="45719" cy="55054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4023922" y="238447"/>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1</a:t>
            </a:r>
            <a:endParaRPr lang="en-US" sz="1400" b="1" dirty="0">
              <a:solidFill>
                <a:srgbClr val="006666"/>
              </a:solidFill>
              <a:latin typeface="Arial" panose="020B0604020202020204" pitchFamily="34" charset="0"/>
              <a:cs typeface="Arial" panose="020B0604020202020204" pitchFamily="34" charset="0"/>
            </a:endParaRPr>
          </a:p>
        </p:txBody>
      </p:sp>
      <p:sp>
        <p:nvSpPr>
          <p:cNvPr id="24" name="TextBox 23"/>
          <p:cNvSpPr txBox="1"/>
          <p:nvPr/>
        </p:nvSpPr>
        <p:spPr>
          <a:xfrm>
            <a:off x="4025779" y="985092"/>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2</a:t>
            </a:r>
            <a:endParaRPr lang="en-US" sz="1400" b="1" dirty="0">
              <a:solidFill>
                <a:srgbClr val="006666"/>
              </a:solidFill>
              <a:latin typeface="Arial" panose="020B0604020202020204" pitchFamily="34" charset="0"/>
              <a:cs typeface="Arial" panose="020B0604020202020204" pitchFamily="34" charset="0"/>
            </a:endParaRPr>
          </a:p>
        </p:txBody>
      </p:sp>
      <p:sp>
        <p:nvSpPr>
          <p:cNvPr id="25" name="TextBox 24"/>
          <p:cNvSpPr txBox="1"/>
          <p:nvPr/>
        </p:nvSpPr>
        <p:spPr>
          <a:xfrm>
            <a:off x="4025779" y="1715833"/>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3</a:t>
            </a:r>
            <a:endParaRPr lang="en-US" sz="1400" b="1" dirty="0">
              <a:solidFill>
                <a:srgbClr val="006666"/>
              </a:solidFill>
              <a:latin typeface="Arial" panose="020B0604020202020204" pitchFamily="34" charset="0"/>
              <a:cs typeface="Arial" panose="020B0604020202020204" pitchFamily="34" charset="0"/>
            </a:endParaRPr>
          </a:p>
        </p:txBody>
      </p:sp>
      <p:sp>
        <p:nvSpPr>
          <p:cNvPr id="26" name="TextBox 25"/>
          <p:cNvSpPr txBox="1"/>
          <p:nvPr/>
        </p:nvSpPr>
        <p:spPr>
          <a:xfrm>
            <a:off x="4025779" y="2454324"/>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4</a:t>
            </a:r>
            <a:endParaRPr lang="en-US" sz="1400" b="1" dirty="0">
              <a:solidFill>
                <a:srgbClr val="006666"/>
              </a:solidFill>
              <a:latin typeface="Arial" panose="020B0604020202020204" pitchFamily="34" charset="0"/>
              <a:cs typeface="Arial" panose="020B0604020202020204" pitchFamily="34" charset="0"/>
            </a:endParaRPr>
          </a:p>
        </p:txBody>
      </p:sp>
      <p:sp>
        <p:nvSpPr>
          <p:cNvPr id="27" name="TextBox 26"/>
          <p:cNvSpPr txBox="1"/>
          <p:nvPr/>
        </p:nvSpPr>
        <p:spPr>
          <a:xfrm>
            <a:off x="4036435" y="3317446"/>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5</a:t>
            </a:r>
            <a:endParaRPr lang="en-US" sz="1400" b="1" dirty="0">
              <a:solidFill>
                <a:srgbClr val="006666"/>
              </a:solidFill>
              <a:latin typeface="Arial" panose="020B0604020202020204" pitchFamily="34" charset="0"/>
              <a:cs typeface="Arial" panose="020B0604020202020204" pitchFamily="34" charset="0"/>
            </a:endParaRPr>
          </a:p>
        </p:txBody>
      </p:sp>
      <p:sp>
        <p:nvSpPr>
          <p:cNvPr id="28" name="TextBox 27"/>
          <p:cNvSpPr txBox="1"/>
          <p:nvPr/>
        </p:nvSpPr>
        <p:spPr>
          <a:xfrm>
            <a:off x="4033443" y="4060086"/>
            <a:ext cx="203200" cy="307777"/>
          </a:xfrm>
          <a:prstGeom prst="rect">
            <a:avLst/>
          </a:prstGeom>
          <a:solidFill>
            <a:schemeClr val="bg1"/>
          </a:solidFill>
        </p:spPr>
        <p:txBody>
          <a:bodyPr wrap="square" rtlCol="0">
            <a:spAutoFit/>
          </a:bodyPr>
          <a:lstStyle/>
          <a:p>
            <a:pPr algn="ctr"/>
            <a:r>
              <a:rPr lang="en-US" sz="1400" b="1" dirty="0">
                <a:solidFill>
                  <a:srgbClr val="006666"/>
                </a:solidFill>
                <a:latin typeface="Arial" panose="020B0604020202020204" pitchFamily="34" charset="0"/>
                <a:cs typeface="Arial" panose="020B0604020202020204" pitchFamily="34" charset="0"/>
              </a:rPr>
              <a:t>6</a:t>
            </a:r>
          </a:p>
        </p:txBody>
      </p:sp>
      <p:sp>
        <p:nvSpPr>
          <p:cNvPr id="29" name="TextBox 28"/>
          <p:cNvSpPr txBox="1"/>
          <p:nvPr/>
        </p:nvSpPr>
        <p:spPr>
          <a:xfrm>
            <a:off x="4033443" y="4779692"/>
            <a:ext cx="203200" cy="307777"/>
          </a:xfrm>
          <a:prstGeom prst="rect">
            <a:avLst/>
          </a:prstGeom>
          <a:solidFill>
            <a:schemeClr val="bg1"/>
          </a:solidFill>
        </p:spPr>
        <p:txBody>
          <a:bodyPr wrap="square" rtlCol="0">
            <a:spAutoFit/>
          </a:bodyPr>
          <a:lstStyle/>
          <a:p>
            <a:pPr algn="ctr"/>
            <a:r>
              <a:rPr lang="en-US" sz="1400" b="1" dirty="0">
                <a:solidFill>
                  <a:srgbClr val="006666"/>
                </a:solidFill>
                <a:latin typeface="Arial" panose="020B0604020202020204" pitchFamily="34" charset="0"/>
                <a:cs typeface="Arial" panose="020B0604020202020204" pitchFamily="34" charset="0"/>
              </a:rPr>
              <a:t>7</a:t>
            </a:r>
          </a:p>
        </p:txBody>
      </p:sp>
      <p:sp>
        <p:nvSpPr>
          <p:cNvPr id="30" name="TextBox 29"/>
          <p:cNvSpPr txBox="1"/>
          <p:nvPr/>
        </p:nvSpPr>
        <p:spPr>
          <a:xfrm>
            <a:off x="4078514" y="6167117"/>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8</a:t>
            </a:r>
            <a:endParaRPr lang="en-US" sz="1400" b="1" dirty="0">
              <a:solidFill>
                <a:srgbClr val="006666"/>
              </a:solidFill>
              <a:latin typeface="Arial" panose="020B0604020202020204" pitchFamily="34" charset="0"/>
              <a:cs typeface="Arial" panose="020B0604020202020204" pitchFamily="34" charset="0"/>
            </a:endParaRPr>
          </a:p>
        </p:txBody>
      </p:sp>
      <p:sp>
        <p:nvSpPr>
          <p:cNvPr id="31" name="TextBox 30"/>
          <p:cNvSpPr txBox="1"/>
          <p:nvPr/>
        </p:nvSpPr>
        <p:spPr>
          <a:xfrm>
            <a:off x="4778505" y="4763997"/>
            <a:ext cx="6624736"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Maklumbalas</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Mesyuarat</a:t>
            </a:r>
            <a:r>
              <a:rPr lang="en-US" sz="1600" dirty="0" smtClean="0">
                <a:latin typeface="Arial" panose="020B0604020202020204" pitchFamily="34" charset="0"/>
                <a:cs typeface="Arial" panose="020B0604020202020204" pitchFamily="34" charset="0"/>
              </a:rPr>
              <a:t>  </a:t>
            </a:r>
          </a:p>
        </p:txBody>
      </p:sp>
      <p:sp>
        <p:nvSpPr>
          <p:cNvPr id="5" name="Slide Number Placeholder 4"/>
          <p:cNvSpPr>
            <a:spLocks noGrp="1"/>
          </p:cNvSpPr>
          <p:nvPr>
            <p:ph type="sldNum" sz="quarter" idx="12"/>
          </p:nvPr>
        </p:nvSpPr>
        <p:spPr>
          <a:xfrm>
            <a:off x="9320286" y="6356350"/>
            <a:ext cx="2743200" cy="365125"/>
          </a:xfrm>
        </p:spPr>
        <p:txBody>
          <a:bodyPr/>
          <a:lstStyle/>
          <a:p>
            <a:fld id="{C771C488-A391-419D-860C-B5FD32218363}" type="slidenum">
              <a:rPr lang="en-US" sz="1600" smtClean="0"/>
              <a:t>2</a:t>
            </a:fld>
            <a:endParaRPr lang="en-US" sz="1600" dirty="0"/>
          </a:p>
        </p:txBody>
      </p:sp>
      <p:pic>
        <p:nvPicPr>
          <p:cNvPr id="33" name="Picture 32"/>
          <p:cNvPicPr>
            <a:picLocks noChangeAspect="1"/>
          </p:cNvPicPr>
          <p:nvPr/>
        </p:nvPicPr>
        <p:blipFill>
          <a:blip r:embed="rId3"/>
          <a:stretch>
            <a:fillRect/>
          </a:stretch>
        </p:blipFill>
        <p:spPr>
          <a:xfrm>
            <a:off x="3754351" y="6116866"/>
            <a:ext cx="931305" cy="760423"/>
          </a:xfrm>
          <a:prstGeom prst="rect">
            <a:avLst/>
          </a:prstGeom>
        </p:spPr>
      </p:pic>
      <p:sp>
        <p:nvSpPr>
          <p:cNvPr id="34" name="TextBox 33"/>
          <p:cNvSpPr txBox="1"/>
          <p:nvPr/>
        </p:nvSpPr>
        <p:spPr>
          <a:xfrm>
            <a:off x="4012062" y="5513169"/>
            <a:ext cx="203200" cy="307777"/>
          </a:xfrm>
          <a:prstGeom prst="rect">
            <a:avLst/>
          </a:prstGeom>
          <a:solidFill>
            <a:schemeClr val="bg1"/>
          </a:solidFill>
        </p:spPr>
        <p:txBody>
          <a:bodyPr wrap="square" rtlCol="0">
            <a:spAutoFit/>
          </a:bodyPr>
          <a:lstStyle/>
          <a:p>
            <a:pPr algn="ctr"/>
            <a:r>
              <a:rPr lang="en-US" sz="1400" b="1" dirty="0">
                <a:solidFill>
                  <a:srgbClr val="006666"/>
                </a:solidFill>
                <a:latin typeface="Arial" panose="020B0604020202020204" pitchFamily="34" charset="0"/>
                <a:cs typeface="Arial" panose="020B0604020202020204" pitchFamily="34" charset="0"/>
              </a:rPr>
              <a:t>8</a:t>
            </a:r>
          </a:p>
        </p:txBody>
      </p:sp>
      <p:sp>
        <p:nvSpPr>
          <p:cNvPr id="35" name="TextBox 34"/>
          <p:cNvSpPr txBox="1"/>
          <p:nvPr/>
        </p:nvSpPr>
        <p:spPr>
          <a:xfrm>
            <a:off x="4009129" y="6356350"/>
            <a:ext cx="203200" cy="307777"/>
          </a:xfrm>
          <a:prstGeom prst="rect">
            <a:avLst/>
          </a:prstGeom>
          <a:solidFill>
            <a:schemeClr val="bg1"/>
          </a:solidFill>
        </p:spPr>
        <p:txBody>
          <a:bodyPr wrap="square" rtlCol="0">
            <a:spAutoFit/>
          </a:bodyPr>
          <a:lstStyle/>
          <a:p>
            <a:pPr algn="ctr"/>
            <a:r>
              <a:rPr lang="en-US" sz="1400" b="1" dirty="0" smtClean="0">
                <a:solidFill>
                  <a:srgbClr val="006666"/>
                </a:solidFill>
                <a:latin typeface="Arial" panose="020B0604020202020204" pitchFamily="34" charset="0"/>
                <a:cs typeface="Arial" panose="020B0604020202020204" pitchFamily="34" charset="0"/>
              </a:rPr>
              <a:t>9</a:t>
            </a:r>
            <a:endParaRPr lang="en-US" sz="1400" b="1" dirty="0">
              <a:solidFill>
                <a:srgbClr val="006666"/>
              </a:solidFill>
              <a:latin typeface="Arial" panose="020B0604020202020204" pitchFamily="34" charset="0"/>
              <a:cs typeface="Arial" panose="020B0604020202020204" pitchFamily="34" charset="0"/>
            </a:endParaRPr>
          </a:p>
        </p:txBody>
      </p:sp>
      <p:sp>
        <p:nvSpPr>
          <p:cNvPr id="36" name="TextBox 35"/>
          <p:cNvSpPr txBox="1"/>
          <p:nvPr/>
        </p:nvSpPr>
        <p:spPr>
          <a:xfrm>
            <a:off x="2273" y="2331009"/>
            <a:ext cx="3746352" cy="584775"/>
          </a:xfrm>
          <a:prstGeom prst="rect">
            <a:avLst/>
          </a:prstGeom>
          <a:noFill/>
        </p:spPr>
        <p:txBody>
          <a:bodyPr wrap="square" rtlCol="0">
            <a:spAutoFit/>
          </a:bodyPr>
          <a:lstStyle/>
          <a:p>
            <a:pPr algn="r"/>
            <a:r>
              <a:rPr lang="en-US" sz="1600" b="1" dirty="0" err="1" smtClean="0">
                <a:latin typeface="Arial" panose="020B0604020202020204" pitchFamily="34" charset="0"/>
                <a:cs typeface="Arial" panose="020B0604020202020204" pitchFamily="34" charset="0"/>
              </a:rPr>
              <a:t>Maklumbalas</a:t>
            </a:r>
            <a:r>
              <a:rPr lang="en-US" sz="1600" b="1" dirty="0" smtClean="0">
                <a:latin typeface="Arial" panose="020B0604020202020204" pitchFamily="34" charset="0"/>
                <a:cs typeface="Arial" panose="020B0604020202020204" pitchFamily="34" charset="0"/>
              </a:rPr>
              <a:t> </a:t>
            </a:r>
            <a:r>
              <a:rPr lang="en-US" sz="1600" b="1" dirty="0" err="1" smtClean="0">
                <a:latin typeface="Arial" panose="020B0604020202020204" pitchFamily="34" charset="0"/>
                <a:cs typeface="Arial" panose="020B0604020202020204" pitchFamily="34" charset="0"/>
              </a:rPr>
              <a:t>Mesyuarat</a:t>
            </a:r>
            <a:r>
              <a:rPr lang="en-US" sz="1600" b="1" dirty="0" smtClean="0">
                <a:latin typeface="Arial" panose="020B0604020202020204" pitchFamily="34" charset="0"/>
                <a:cs typeface="Arial" panose="020B0604020202020204" pitchFamily="34" charset="0"/>
              </a:rPr>
              <a:t> </a:t>
            </a:r>
          </a:p>
          <a:p>
            <a:pPr algn="r"/>
            <a:r>
              <a:rPr lang="en-US" sz="1600" b="1" dirty="0" smtClean="0">
                <a:latin typeface="Arial" panose="020B0604020202020204" pitchFamily="34" charset="0"/>
                <a:cs typeface="Arial" panose="020B0604020202020204" pitchFamily="34" charset="0"/>
              </a:rPr>
              <a:t>CITP-MC </a:t>
            </a:r>
            <a:r>
              <a:rPr lang="en-US" sz="1600" b="1" dirty="0" err="1" smtClean="0">
                <a:latin typeface="Arial" panose="020B0604020202020204" pitchFamily="34" charset="0"/>
                <a:cs typeface="Arial" panose="020B0604020202020204" pitchFamily="34" charset="0"/>
              </a:rPr>
              <a:t>Bil</a:t>
            </a:r>
            <a:r>
              <a:rPr lang="en-US" sz="1600" b="1" dirty="0" smtClean="0">
                <a:latin typeface="Arial" panose="020B0604020202020204" pitchFamily="34" charset="0"/>
                <a:cs typeface="Arial" panose="020B0604020202020204" pitchFamily="34" charset="0"/>
              </a:rPr>
              <a:t>. 3</a:t>
            </a:r>
            <a:endParaRPr lang="en-US" sz="1600" b="1" dirty="0">
              <a:latin typeface="Arial" panose="020B0604020202020204" pitchFamily="34" charset="0"/>
              <a:cs typeface="Arial" panose="020B0604020202020204" pitchFamily="34" charset="0"/>
            </a:endParaRPr>
          </a:p>
        </p:txBody>
      </p:sp>
      <p:sp>
        <p:nvSpPr>
          <p:cNvPr id="37" name="TextBox 36"/>
          <p:cNvSpPr txBox="1"/>
          <p:nvPr/>
        </p:nvSpPr>
        <p:spPr>
          <a:xfrm>
            <a:off x="4795765" y="2441904"/>
            <a:ext cx="6624736" cy="338554"/>
          </a:xfrm>
          <a:prstGeom prst="rect">
            <a:avLst/>
          </a:prstGeom>
          <a:noFill/>
        </p:spPr>
        <p:txBody>
          <a:bodyPr wrap="square" rtlCol="0">
            <a:spAutoFit/>
          </a:bodyPr>
          <a:lstStyle/>
          <a:p>
            <a:r>
              <a:rPr lang="en-US" sz="1600" dirty="0" err="1" smtClean="0">
                <a:latin typeface="Arial" panose="020B0604020202020204" pitchFamily="34" charset="0"/>
                <a:cs typeface="Arial" panose="020B0604020202020204" pitchFamily="34" charset="0"/>
              </a:rPr>
              <a:t>Maklumbalas</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Minit</a:t>
            </a:r>
            <a:r>
              <a:rPr lang="en-US" sz="1600" dirty="0" smtClean="0">
                <a:latin typeface="Arial" panose="020B0604020202020204" pitchFamily="34" charset="0"/>
                <a:cs typeface="Arial" panose="020B0604020202020204" pitchFamily="34" charset="0"/>
              </a:rPr>
              <a:t> </a:t>
            </a:r>
            <a:r>
              <a:rPr lang="en-US" sz="1600" dirty="0" err="1" smtClean="0">
                <a:latin typeface="Arial" panose="020B0604020202020204" pitchFamily="34" charset="0"/>
                <a:cs typeface="Arial" panose="020B0604020202020204" pitchFamily="34" charset="0"/>
              </a:rPr>
              <a:t>Mesyuarat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4199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duotone>
              <a:schemeClr val="bg2">
                <a:shade val="45000"/>
                <a:satMod val="135000"/>
              </a:schemeClr>
              <a:prstClr val="white"/>
            </a:duotone>
          </a:blip>
          <a:stretch>
            <a:fillRect/>
          </a:stretch>
        </p:blipFill>
        <p:spPr>
          <a:xfrm>
            <a:off x="5332083" y="0"/>
            <a:ext cx="6858000" cy="6858000"/>
          </a:xfrm>
          <a:prstGeom prst="rect">
            <a:avLst/>
          </a:prstGeom>
        </p:spPr>
      </p:pic>
      <p:sp>
        <p:nvSpPr>
          <p:cNvPr id="9" name="Rectangle 8"/>
          <p:cNvSpPr/>
          <p:nvPr/>
        </p:nvSpPr>
        <p:spPr>
          <a:xfrm>
            <a:off x="6455390" y="0"/>
            <a:ext cx="5736609"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cxnSp>
        <p:nvCxnSpPr>
          <p:cNvPr id="10" name="Straight Connector 9"/>
          <p:cNvCxnSpPr/>
          <p:nvPr/>
        </p:nvCxnSpPr>
        <p:spPr>
          <a:xfrm flipH="1">
            <a:off x="6586534" y="602785"/>
            <a:ext cx="356" cy="5469421"/>
          </a:xfrm>
          <a:prstGeom prst="line">
            <a:avLst/>
          </a:prstGeom>
          <a:ln w="28575">
            <a:solidFill>
              <a:srgbClr val="006666"/>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889344" y="602785"/>
            <a:ext cx="4211216" cy="400110"/>
          </a:xfrm>
          <a:prstGeom prst="rect">
            <a:avLst/>
          </a:prstGeom>
          <a:noFill/>
        </p:spPr>
        <p:txBody>
          <a:bodyPr wrap="square" rtlCol="0">
            <a:spAutoFit/>
          </a:bodyPr>
          <a:lstStyle/>
          <a:p>
            <a:endParaRPr lang="en-US" sz="2000" b="1" dirty="0">
              <a:solidFill>
                <a:schemeClr val="bg1"/>
              </a:solidFill>
              <a:latin typeface="Arial" pitchFamily="34" charset="0"/>
              <a:cs typeface="Arial" pitchFamily="34" charset="0"/>
            </a:endParaRPr>
          </a:p>
        </p:txBody>
      </p:sp>
      <p:sp>
        <p:nvSpPr>
          <p:cNvPr id="20" name="TextBox 19"/>
          <p:cNvSpPr txBox="1"/>
          <p:nvPr/>
        </p:nvSpPr>
        <p:spPr>
          <a:xfrm>
            <a:off x="7427234" y="1579848"/>
            <a:ext cx="4401909" cy="1015663"/>
          </a:xfrm>
          <a:prstGeom prst="rect">
            <a:avLst/>
          </a:prstGeom>
          <a:noFill/>
        </p:spPr>
        <p:txBody>
          <a:bodyPr wrap="square" rtlCol="0">
            <a:spAutoFit/>
          </a:bodyPr>
          <a:lstStyle/>
          <a:p>
            <a:pPr marL="0" lvl="3" indent="0">
              <a:buFont typeface="Arial" charset="0"/>
              <a:buNone/>
              <a:defRPr/>
            </a:pPr>
            <a:r>
              <a:rPr lang="en-GB" sz="2000" dirty="0">
                <a:latin typeface="Arial" panose="020B0604020202020204" pitchFamily="34" charset="0"/>
                <a:cs typeface="Arial" panose="020B0604020202020204" pitchFamily="34" charset="0"/>
              </a:rPr>
              <a:t>30% Malaysian resources usage in foreign funded Mega-projects in Malaysia by 2020</a:t>
            </a:r>
            <a:endParaRPr lang="en-US" sz="2000" dirty="0">
              <a:latin typeface="Arial" panose="020B0604020202020204" pitchFamily="34" charset="0"/>
              <a:cs typeface="Arial" panose="020B0604020202020204" pitchFamily="34" charset="0"/>
            </a:endParaRPr>
          </a:p>
        </p:txBody>
      </p:sp>
      <p:sp>
        <p:nvSpPr>
          <p:cNvPr id="21" name="TextBox 20"/>
          <p:cNvSpPr txBox="1"/>
          <p:nvPr/>
        </p:nvSpPr>
        <p:spPr>
          <a:xfrm>
            <a:off x="7362833" y="3735159"/>
            <a:ext cx="4354532" cy="1323439"/>
          </a:xfrm>
          <a:prstGeom prst="rect">
            <a:avLst/>
          </a:prstGeom>
          <a:noFill/>
        </p:spPr>
        <p:txBody>
          <a:bodyPr wrap="square" rtlCol="0">
            <a:spAutoFit/>
          </a:bodyPr>
          <a:lstStyle/>
          <a:p>
            <a:pPr marL="95250" lvl="3" defTabSz="273050">
              <a:spcBef>
                <a:spcPts val="388"/>
              </a:spcBef>
              <a:buClr>
                <a:schemeClr val="tx2"/>
              </a:buClr>
              <a:buFont typeface="Arial" charset="0"/>
              <a:buNone/>
              <a:defRPr/>
            </a:pPr>
            <a:r>
              <a:rPr lang="en-GB" sz="2000" dirty="0">
                <a:latin typeface="Arial" panose="020B0604020202020204" pitchFamily="34" charset="0"/>
                <a:cs typeface="Arial" panose="020B0604020202020204" pitchFamily="34" charset="0"/>
              </a:rPr>
              <a:t>Double the percentage of Malaysian resources usage in Malaysian funded projects overseas by 2020 using 2017 baseline</a:t>
            </a:r>
            <a:endParaRPr lang="en-US" sz="2000" dirty="0">
              <a:latin typeface="Arial" panose="020B0604020202020204" pitchFamily="34" charset="0"/>
              <a:cs typeface="Arial" panose="020B0604020202020204" pitchFamily="34" charset="0"/>
            </a:endParaRPr>
          </a:p>
        </p:txBody>
      </p:sp>
      <p:sp>
        <p:nvSpPr>
          <p:cNvPr id="29" name="Text Placeholder 4"/>
          <p:cNvSpPr txBox="1">
            <a:spLocks/>
          </p:cNvSpPr>
          <p:nvPr/>
        </p:nvSpPr>
        <p:spPr>
          <a:xfrm>
            <a:off x="888174" y="633121"/>
            <a:ext cx="3459991" cy="4175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altLang="en-US" sz="2400" b="1" dirty="0" smtClean="0">
                <a:latin typeface="Arial" panose="020B0604020202020204" pitchFamily="34" charset="0"/>
                <a:cs typeface="Arial" panose="020B0604020202020204" pitchFamily="34" charset="0"/>
              </a:rPr>
              <a:t>Initiatives </a:t>
            </a:r>
            <a:r>
              <a:rPr lang="en-US" altLang="en-US" sz="2400" b="1" dirty="0" smtClean="0">
                <a:latin typeface="Arvo" panose="02000000000000000000" pitchFamily="2" charset="0"/>
                <a:cs typeface="Arial" panose="020B0604020202020204" pitchFamily="34" charset="0"/>
              </a:rPr>
              <a:t>I</a:t>
            </a:r>
            <a:r>
              <a:rPr lang="en-US" altLang="en-US" sz="2400" b="1" dirty="0" smtClean="0">
                <a:latin typeface="Arial" panose="020B0604020202020204" pitchFamily="34" charset="0"/>
                <a:cs typeface="Arial" panose="020B0604020202020204" pitchFamily="34" charset="0"/>
              </a:rPr>
              <a:t>5</a:t>
            </a:r>
          </a:p>
          <a:p>
            <a:pPr marL="0" indent="0" algn="ctr">
              <a:buNone/>
              <a:defRPr/>
            </a:pPr>
            <a:r>
              <a:rPr lang="en-US" altLang="en-US" sz="2400" dirty="0" smtClean="0">
                <a:latin typeface="Arial" panose="020B0604020202020204" pitchFamily="34" charset="0"/>
                <a:cs typeface="Arial" panose="020B0604020202020204" pitchFamily="34" charset="0"/>
              </a:rPr>
              <a:t>Elevate the Use of Malaysian Construction Resources in Local and Overseas Projects</a:t>
            </a:r>
            <a:endParaRPr lang="en-MY" altLang="en-US" sz="2400" dirty="0" smtClean="0">
              <a:latin typeface="Arial" panose="020B0604020202020204" pitchFamily="34" charset="0"/>
              <a:cs typeface="Arial" panose="020B0604020202020204" pitchFamily="34" charset="0"/>
            </a:endParaRPr>
          </a:p>
          <a:p>
            <a:pPr algn="ctr">
              <a:defRPr/>
            </a:pPr>
            <a:endParaRPr lang="en-US" sz="2000" dirty="0">
              <a:latin typeface="Arial" panose="020B0604020202020204" pitchFamily="34" charset="0"/>
              <a:cs typeface="Arial" panose="020B0604020202020204" pitchFamily="34" charset="0"/>
            </a:endParaRPr>
          </a:p>
        </p:txBody>
      </p:sp>
      <p:sp>
        <p:nvSpPr>
          <p:cNvPr id="2" name="Rectangle 1"/>
          <p:cNvSpPr/>
          <p:nvPr/>
        </p:nvSpPr>
        <p:spPr>
          <a:xfrm>
            <a:off x="213268" y="3906674"/>
            <a:ext cx="4683233" cy="1754326"/>
          </a:xfrm>
          <a:prstGeom prst="rect">
            <a:avLst/>
          </a:prstGeom>
        </p:spPr>
        <p:txBody>
          <a:bodyPr wrap="square">
            <a:spAutoFit/>
          </a:bodyPr>
          <a:lstStyle/>
          <a:p>
            <a:pPr algn="ctr"/>
            <a:r>
              <a:rPr lang="en-US" dirty="0" smtClean="0">
                <a:latin typeface="Arial" panose="020B0604020202020204" pitchFamily="34" charset="0"/>
                <a:cs typeface="Arial" panose="020B0604020202020204" pitchFamily="34" charset="0"/>
              </a:rPr>
              <a:t>Improve </a:t>
            </a:r>
            <a:r>
              <a:rPr lang="en-US" dirty="0">
                <a:latin typeface="Arial" panose="020B0604020202020204" pitchFamily="34" charset="0"/>
                <a:cs typeface="Arial" panose="020B0604020202020204" pitchFamily="34" charset="0"/>
              </a:rPr>
              <a:t>the balance of payments (BOP) of the construction sector by focusing on increasing the use of Malaysian resources in the mega projects locally and overseas projects involving Malaysian direct investments abroad </a:t>
            </a:r>
          </a:p>
        </p:txBody>
      </p:sp>
      <p:sp>
        <p:nvSpPr>
          <p:cNvPr id="31" name="Rectangle 30"/>
          <p:cNvSpPr/>
          <p:nvPr/>
        </p:nvSpPr>
        <p:spPr>
          <a:xfrm>
            <a:off x="5926351" y="1678658"/>
            <a:ext cx="1275555" cy="864299"/>
          </a:xfrm>
          <a:prstGeom prst="rect">
            <a:avLst/>
          </a:prstGeom>
          <a:solidFill>
            <a:schemeClr val="bg1"/>
          </a:solid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C00000"/>
                </a:solidFill>
                <a:latin typeface="Arial" panose="020B0604020202020204" pitchFamily="34" charset="0"/>
                <a:cs typeface="Arial" panose="020B0604020202020204" pitchFamily="34" charset="0"/>
              </a:rPr>
              <a:t>KPI</a:t>
            </a:r>
          </a:p>
          <a:p>
            <a:pPr algn="ctr"/>
            <a:r>
              <a:rPr lang="en-US" sz="2000" b="1" dirty="0" smtClean="0">
                <a:solidFill>
                  <a:srgbClr val="C00000"/>
                </a:solidFill>
                <a:latin typeface="Arvo" panose="02000000000000000000" pitchFamily="2" charset="0"/>
                <a:cs typeface="Arial" panose="020B0604020202020204" pitchFamily="34" charset="0"/>
              </a:rPr>
              <a:t>I</a:t>
            </a:r>
            <a:r>
              <a:rPr lang="en-US" sz="2000" b="1" dirty="0" smtClean="0">
                <a:solidFill>
                  <a:srgbClr val="C00000"/>
                </a:solidFill>
                <a:latin typeface="Arial" panose="020B0604020202020204" pitchFamily="34" charset="0"/>
                <a:cs typeface="Arial" panose="020B0604020202020204" pitchFamily="34" charset="0"/>
              </a:rPr>
              <a:t>5a</a:t>
            </a:r>
          </a:p>
        </p:txBody>
      </p:sp>
      <p:sp>
        <p:nvSpPr>
          <p:cNvPr id="34" name="Rectangle 33"/>
          <p:cNvSpPr/>
          <p:nvPr/>
        </p:nvSpPr>
        <p:spPr>
          <a:xfrm>
            <a:off x="5958494" y="3964730"/>
            <a:ext cx="1275555" cy="864299"/>
          </a:xfrm>
          <a:prstGeom prst="rect">
            <a:avLst/>
          </a:prstGeom>
          <a:solidFill>
            <a:schemeClr val="bg1"/>
          </a:solid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C00000"/>
                </a:solidFill>
                <a:latin typeface="Arial" panose="020B0604020202020204" pitchFamily="34" charset="0"/>
                <a:cs typeface="Arial" panose="020B0604020202020204" pitchFamily="34" charset="0"/>
              </a:rPr>
              <a:t>KPI</a:t>
            </a:r>
          </a:p>
          <a:p>
            <a:pPr algn="ctr"/>
            <a:r>
              <a:rPr lang="en-US" sz="2000" b="1" dirty="0" smtClean="0">
                <a:solidFill>
                  <a:srgbClr val="C00000"/>
                </a:solidFill>
                <a:latin typeface="Arvo" panose="02000000000000000000" pitchFamily="2" charset="0"/>
                <a:cs typeface="Arial" panose="020B0604020202020204" pitchFamily="34" charset="0"/>
              </a:rPr>
              <a:t>I</a:t>
            </a:r>
            <a:r>
              <a:rPr lang="en-US" sz="2000" b="1" dirty="0" smtClean="0">
                <a:solidFill>
                  <a:srgbClr val="C00000"/>
                </a:solidFill>
                <a:latin typeface="Arial" panose="020B0604020202020204" pitchFamily="34" charset="0"/>
                <a:cs typeface="Arial" panose="020B0604020202020204" pitchFamily="34" charset="0"/>
              </a:rPr>
              <a:t>5b</a:t>
            </a:r>
          </a:p>
        </p:txBody>
      </p:sp>
      <p:cxnSp>
        <p:nvCxnSpPr>
          <p:cNvPr id="35" name="Straight Connector 34"/>
          <p:cNvCxnSpPr/>
          <p:nvPr/>
        </p:nvCxnSpPr>
        <p:spPr>
          <a:xfrm>
            <a:off x="-195308" y="3236683"/>
            <a:ext cx="6781842" cy="13726"/>
          </a:xfrm>
          <a:prstGeom prst="line">
            <a:avLst/>
          </a:prstGeom>
          <a:ln w="28575">
            <a:solidFill>
              <a:srgbClr val="006666"/>
            </a:solidFill>
          </a:ln>
        </p:spPr>
        <p:style>
          <a:lnRef idx="1">
            <a:schemeClr val="accent1"/>
          </a:lnRef>
          <a:fillRef idx="0">
            <a:schemeClr val="accent1"/>
          </a:fillRef>
          <a:effectRef idx="0">
            <a:schemeClr val="accent1"/>
          </a:effectRef>
          <a:fontRef idx="minor">
            <a:schemeClr val="tx1"/>
          </a:fontRef>
        </p:style>
      </p:cxnSp>
      <p:sp>
        <p:nvSpPr>
          <p:cNvPr id="13" name="Slide Number Placeholder 5"/>
          <p:cNvSpPr>
            <a:spLocks noGrp="1"/>
          </p:cNvSpPr>
          <p:nvPr>
            <p:ph type="sldNum" sz="quarter" idx="4294967295"/>
          </p:nvPr>
        </p:nvSpPr>
        <p:spPr bwMode="auto">
          <a:xfrm>
            <a:off x="11421356" y="6516688"/>
            <a:ext cx="539750" cy="250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GB" altLang="en-US" sz="1600" dirty="0" smtClean="0">
                <a:solidFill>
                  <a:schemeClr val="tx1">
                    <a:lumMod val="50000"/>
                    <a:lumOff val="50000"/>
                  </a:schemeClr>
                </a:solidFill>
                <a:latin typeface="+mn-lt"/>
              </a:rPr>
              <a:t>20</a:t>
            </a:r>
            <a:endParaRPr lang="en-GB" altLang="en-US" sz="1600" dirty="0">
              <a:solidFill>
                <a:schemeClr val="tx1">
                  <a:lumMod val="50000"/>
                  <a:lumOff val="50000"/>
                </a:schemeClr>
              </a:solidFill>
              <a:latin typeface="+mn-lt"/>
            </a:endParaRPr>
          </a:p>
        </p:txBody>
      </p:sp>
    </p:spTree>
    <p:extLst>
      <p:ext uri="{BB962C8B-B14F-4D97-AF65-F5344CB8AC3E}">
        <p14:creationId xmlns:p14="http://schemas.microsoft.com/office/powerpoint/2010/main" val="2927839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65109" y="-107591"/>
            <a:ext cx="8720920" cy="6965591"/>
          </a:xfrm>
          <a:prstGeom prst="rect">
            <a:avLst/>
          </a:prstGeom>
        </p:spPr>
      </p:pic>
      <p:sp>
        <p:nvSpPr>
          <p:cNvPr id="3" name="Rectangle 2"/>
          <p:cNvSpPr/>
          <p:nvPr/>
        </p:nvSpPr>
        <p:spPr>
          <a:xfrm>
            <a:off x="5308976" y="2947403"/>
            <a:ext cx="2006221" cy="855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006666"/>
                </a:solidFill>
                <a:latin typeface="Arial" panose="020B0604020202020204" pitchFamily="34" charset="0"/>
                <a:cs typeface="Arial" panose="020B0604020202020204" pitchFamily="34" charset="0"/>
              </a:rPr>
              <a:t>TERIMAKASIH</a:t>
            </a:r>
            <a:endParaRPr lang="en-US" sz="3600" b="1" dirty="0">
              <a:solidFill>
                <a:srgbClr val="006666"/>
              </a:solidFill>
              <a:latin typeface="Arial" panose="020B0604020202020204" pitchFamily="34" charset="0"/>
              <a:cs typeface="Arial" panose="020B0604020202020204" pitchFamily="34" charset="0"/>
            </a:endParaRPr>
          </a:p>
        </p:txBody>
      </p:sp>
      <p:pic>
        <p:nvPicPr>
          <p:cNvPr id="6" name="Picture 1" descr="C:\Users\cidb\Pictures\gov.png"/>
          <p:cNvPicPr>
            <a:picLocks noChangeAspect="1" noChangeArrowheads="1"/>
          </p:cNvPicPr>
          <p:nvPr/>
        </p:nvPicPr>
        <p:blipFill>
          <a:blip r:embed="rId3" cstate="print"/>
          <a:srcRect/>
          <a:stretch>
            <a:fillRect/>
          </a:stretch>
        </p:blipFill>
        <p:spPr bwMode="auto">
          <a:xfrm>
            <a:off x="201814" y="6025172"/>
            <a:ext cx="849560" cy="718917"/>
          </a:xfrm>
          <a:prstGeom prst="rect">
            <a:avLst/>
          </a:prstGeom>
          <a:noFill/>
        </p:spPr>
      </p:pic>
      <p:pic>
        <p:nvPicPr>
          <p:cNvPr id="7" name="Picture 2" descr="http://www.railbusinessasia.com/portals/8/CIDB-Logo.png"/>
          <p:cNvPicPr>
            <a:picLocks noChangeAspect="1" noChangeArrowheads="1"/>
          </p:cNvPicPr>
          <p:nvPr/>
        </p:nvPicPr>
        <p:blipFill>
          <a:blip r:embed="rId4" cstate="print"/>
          <a:srcRect/>
          <a:stretch>
            <a:fillRect/>
          </a:stretch>
        </p:blipFill>
        <p:spPr bwMode="auto">
          <a:xfrm>
            <a:off x="1199294" y="6197239"/>
            <a:ext cx="1392427" cy="374782"/>
          </a:xfrm>
          <a:prstGeom prst="rect">
            <a:avLst/>
          </a:prstGeom>
          <a:noFill/>
        </p:spPr>
      </p:pic>
      <p:sp>
        <p:nvSpPr>
          <p:cNvPr id="4" name="Slide Number Placeholder 3"/>
          <p:cNvSpPr>
            <a:spLocks noGrp="1"/>
          </p:cNvSpPr>
          <p:nvPr>
            <p:ph type="sldNum" sz="quarter" idx="12"/>
          </p:nvPr>
        </p:nvSpPr>
        <p:spPr>
          <a:xfrm>
            <a:off x="9265696" y="6356350"/>
            <a:ext cx="2743200" cy="365125"/>
          </a:xfrm>
        </p:spPr>
        <p:txBody>
          <a:bodyPr/>
          <a:lstStyle/>
          <a:p>
            <a:fld id="{C771C488-A391-419D-860C-B5FD32218363}" type="slidenum">
              <a:rPr lang="en-US" sz="1600" smtClean="0"/>
              <a:t>21</a:t>
            </a:fld>
            <a:endParaRPr lang="en-US" sz="1600" dirty="0"/>
          </a:p>
        </p:txBody>
      </p:sp>
    </p:spTree>
    <p:extLst>
      <p:ext uri="{BB962C8B-B14F-4D97-AF65-F5344CB8AC3E}">
        <p14:creationId xmlns:p14="http://schemas.microsoft.com/office/powerpoint/2010/main" val="25510148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16"/>
          <p:cNvPicPr>
            <a:picLocks noChangeAspect="1" noChangeArrowheads="1"/>
          </p:cNvPicPr>
          <p:nvPr/>
        </p:nvPicPr>
        <p:blipFill>
          <a:blip r:embed="rId2" cstate="print"/>
          <a:srcRect l="15633" r="21834" b="-5056"/>
          <a:stretch>
            <a:fillRect/>
          </a:stretch>
        </p:blipFill>
        <p:spPr bwMode="auto">
          <a:xfrm>
            <a:off x="3495121" y="5099955"/>
            <a:ext cx="1359486" cy="1019615"/>
          </a:xfrm>
          <a:prstGeom prst="rect">
            <a:avLst/>
          </a:prstGeom>
          <a:noFill/>
          <a:ln w="9525">
            <a:noFill/>
            <a:miter lim="800000"/>
            <a:headEnd/>
            <a:tailEnd/>
          </a:ln>
        </p:spPr>
      </p:pic>
      <p:pic>
        <p:nvPicPr>
          <p:cNvPr id="84" name="Picture 13"/>
          <p:cNvPicPr>
            <a:picLocks noChangeAspect="1" noChangeArrowheads="1"/>
          </p:cNvPicPr>
          <p:nvPr/>
        </p:nvPicPr>
        <p:blipFill>
          <a:blip r:embed="rId3" cstate="print"/>
          <a:srcRect/>
          <a:stretch>
            <a:fillRect/>
          </a:stretch>
        </p:blipFill>
        <p:spPr bwMode="auto">
          <a:xfrm>
            <a:off x="2703376" y="2712136"/>
            <a:ext cx="1055268" cy="1055268"/>
          </a:xfrm>
          <a:prstGeom prst="rect">
            <a:avLst/>
          </a:prstGeom>
          <a:noFill/>
          <a:ln w="9525">
            <a:noFill/>
            <a:miter lim="800000"/>
            <a:headEnd/>
            <a:tailEnd/>
          </a:ln>
        </p:spPr>
      </p:pic>
      <p:pic>
        <p:nvPicPr>
          <p:cNvPr id="98" name="Picture 18"/>
          <p:cNvPicPr>
            <a:picLocks noChangeAspect="1" noChangeArrowheads="1"/>
          </p:cNvPicPr>
          <p:nvPr/>
        </p:nvPicPr>
        <p:blipFill>
          <a:blip r:embed="rId4" cstate="print"/>
          <a:srcRect t="32471" b="27656"/>
          <a:stretch>
            <a:fillRect/>
          </a:stretch>
        </p:blipFill>
        <p:spPr bwMode="auto">
          <a:xfrm>
            <a:off x="5905611" y="4448070"/>
            <a:ext cx="1659971" cy="661879"/>
          </a:xfrm>
          <a:prstGeom prst="rect">
            <a:avLst/>
          </a:prstGeom>
          <a:noFill/>
          <a:ln w="9525">
            <a:noFill/>
            <a:miter lim="800000"/>
            <a:headEnd/>
            <a:tailEnd/>
          </a:ln>
        </p:spPr>
      </p:pic>
      <p:sp>
        <p:nvSpPr>
          <p:cNvPr id="55" name="Rectangle 54"/>
          <p:cNvSpPr/>
          <p:nvPr/>
        </p:nvSpPr>
        <p:spPr>
          <a:xfrm>
            <a:off x="3071664" y="3284984"/>
            <a:ext cx="2664296" cy="504056"/>
          </a:xfrm>
          <a:prstGeom prst="rect">
            <a:avLst/>
          </a:prstGeom>
          <a:no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sp>
        <p:nvSpPr>
          <p:cNvPr id="4282370" name="AutoShape 2" descr="Image result for jabatan perangkaan malaysi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282372" name="AutoShape 4" descr="Image result for jabatan perangkaan malaysi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282374" name="AutoShape 6" descr="Image result for jabatan perangkaan malaysi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282376" name="AutoShape 8" descr="Image result for jabatan perangkaan malaysi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282383" name="AutoShape 15" descr="Image result for bmdam"/>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 name="Picture 9"/>
          <p:cNvPicPr>
            <a:picLocks noChangeAspect="1" noChangeArrowheads="1"/>
          </p:cNvPicPr>
          <p:nvPr/>
        </p:nvPicPr>
        <p:blipFill>
          <a:blip r:embed="rId5" cstate="print"/>
          <a:srcRect/>
          <a:stretch>
            <a:fillRect/>
          </a:stretch>
        </p:blipFill>
        <p:spPr bwMode="auto">
          <a:xfrm>
            <a:off x="6589268" y="422139"/>
            <a:ext cx="1008112" cy="869497"/>
          </a:xfrm>
          <a:prstGeom prst="rect">
            <a:avLst/>
          </a:prstGeom>
          <a:noFill/>
          <a:ln w="9525">
            <a:noFill/>
            <a:miter lim="800000"/>
            <a:headEnd/>
            <a:tailEnd/>
          </a:ln>
        </p:spPr>
      </p:pic>
      <p:pic>
        <p:nvPicPr>
          <p:cNvPr id="39" name="Picture 2"/>
          <p:cNvPicPr>
            <a:picLocks noChangeAspect="1" noChangeArrowheads="1"/>
          </p:cNvPicPr>
          <p:nvPr/>
        </p:nvPicPr>
        <p:blipFill>
          <a:blip r:embed="rId6" cstate="print"/>
          <a:srcRect/>
          <a:stretch>
            <a:fillRect/>
          </a:stretch>
        </p:blipFill>
        <p:spPr bwMode="auto">
          <a:xfrm>
            <a:off x="8109524" y="76550"/>
            <a:ext cx="1317318" cy="1412776"/>
          </a:xfrm>
          <a:prstGeom prst="rect">
            <a:avLst/>
          </a:prstGeom>
          <a:noFill/>
          <a:ln w="9525">
            <a:noFill/>
            <a:miter lim="800000"/>
            <a:headEnd/>
            <a:tailEnd/>
          </a:ln>
        </p:spPr>
      </p:pic>
      <p:sp>
        <p:nvSpPr>
          <p:cNvPr id="48" name="TextBox 47"/>
          <p:cNvSpPr txBox="1"/>
          <p:nvPr/>
        </p:nvSpPr>
        <p:spPr>
          <a:xfrm>
            <a:off x="7633938" y="1444980"/>
            <a:ext cx="2918415" cy="892552"/>
          </a:xfrm>
          <a:prstGeom prst="rect">
            <a:avLst/>
          </a:prstGeom>
          <a:noFill/>
        </p:spPr>
        <p:txBody>
          <a:bodyPr wrap="square" rtlCol="0">
            <a:spAutoFit/>
          </a:bodyPr>
          <a:lstStyle/>
          <a:p>
            <a:r>
              <a:rPr lang="en-MY" sz="1400" b="1" dirty="0" smtClean="0">
                <a:latin typeface="Arial" pitchFamily="34" charset="0"/>
                <a:cs typeface="Arial" pitchFamily="34" charset="0"/>
              </a:rPr>
              <a:t>DATO’ SRI DR</a:t>
            </a:r>
            <a:r>
              <a:rPr lang="en-MY" sz="1400" b="1" dirty="0">
                <a:latin typeface="Arial" pitchFamily="34" charset="0"/>
                <a:cs typeface="Arial" pitchFamily="34" charset="0"/>
              </a:rPr>
              <a:t>. </a:t>
            </a:r>
            <a:endParaRPr lang="en-MY" sz="1400" b="1" dirty="0" smtClean="0">
              <a:latin typeface="Arial" pitchFamily="34" charset="0"/>
              <a:cs typeface="Arial" pitchFamily="34" charset="0"/>
            </a:endParaRPr>
          </a:p>
          <a:p>
            <a:r>
              <a:rPr lang="en-MY" sz="1400" b="1" dirty="0" smtClean="0">
                <a:latin typeface="Arial" pitchFamily="34" charset="0"/>
                <a:cs typeface="Arial" pitchFamily="34" charset="0"/>
              </a:rPr>
              <a:t>MOHD </a:t>
            </a:r>
            <a:r>
              <a:rPr lang="en-MY" sz="1400" b="1" dirty="0">
                <a:latin typeface="Arial" pitchFamily="34" charset="0"/>
                <a:cs typeface="Arial" pitchFamily="34" charset="0"/>
              </a:rPr>
              <a:t>UZIR </a:t>
            </a:r>
            <a:r>
              <a:rPr lang="en-MY" sz="1400" b="1" dirty="0" smtClean="0">
                <a:latin typeface="Arial" pitchFamily="34" charset="0"/>
                <a:cs typeface="Arial" pitchFamily="34" charset="0"/>
              </a:rPr>
              <a:t>B</a:t>
            </a:r>
            <a:r>
              <a:rPr lang="en-MY" sz="1400" b="1" dirty="0">
                <a:latin typeface="Arial" pitchFamily="34" charset="0"/>
                <a:cs typeface="Arial" pitchFamily="34" charset="0"/>
              </a:rPr>
              <a:t>. MAHIDIN</a:t>
            </a:r>
            <a:endParaRPr lang="en-US" sz="1400" b="1" dirty="0">
              <a:latin typeface="Arial" pitchFamily="34" charset="0"/>
              <a:cs typeface="Arial" pitchFamily="34" charset="0"/>
            </a:endParaRPr>
          </a:p>
          <a:p>
            <a:r>
              <a:rPr lang="en-US" sz="1100" dirty="0" err="1" smtClean="0">
                <a:latin typeface="Arial" pitchFamily="34" charset="0"/>
                <a:cs typeface="Arial" pitchFamily="34" charset="0"/>
              </a:rPr>
              <a:t>Ketua</a:t>
            </a:r>
            <a:r>
              <a:rPr lang="en-US" sz="1100" dirty="0" smtClean="0">
                <a:latin typeface="Arial" pitchFamily="34" charset="0"/>
                <a:cs typeface="Arial" pitchFamily="34" charset="0"/>
              </a:rPr>
              <a:t> </a:t>
            </a:r>
            <a:r>
              <a:rPr lang="en-US" sz="1100" dirty="0" err="1">
                <a:latin typeface="Arial" pitchFamily="34" charset="0"/>
                <a:cs typeface="Arial" pitchFamily="34" charset="0"/>
              </a:rPr>
              <a:t>Perangkawan</a:t>
            </a:r>
            <a:r>
              <a:rPr lang="en-US" sz="1100" dirty="0">
                <a:latin typeface="Arial" pitchFamily="34" charset="0"/>
                <a:cs typeface="Arial" pitchFamily="34" charset="0"/>
              </a:rPr>
              <a:t>, </a:t>
            </a:r>
          </a:p>
          <a:p>
            <a:r>
              <a:rPr lang="en-US" sz="1100" dirty="0" err="1">
                <a:latin typeface="Arial" pitchFamily="34" charset="0"/>
                <a:cs typeface="Arial" pitchFamily="34" charset="0"/>
              </a:rPr>
              <a:t>Jabatan</a:t>
            </a:r>
            <a:r>
              <a:rPr lang="en-US" sz="1100" dirty="0">
                <a:latin typeface="Arial" pitchFamily="34" charset="0"/>
                <a:cs typeface="Arial" pitchFamily="34" charset="0"/>
              </a:rPr>
              <a:t> </a:t>
            </a:r>
            <a:r>
              <a:rPr lang="en-US" sz="1100" dirty="0" err="1">
                <a:latin typeface="Arial" pitchFamily="34" charset="0"/>
                <a:cs typeface="Arial" pitchFamily="34" charset="0"/>
              </a:rPr>
              <a:t>Perangkaan</a:t>
            </a:r>
            <a:r>
              <a:rPr lang="en-US" sz="1100" dirty="0">
                <a:latin typeface="Arial" pitchFamily="34" charset="0"/>
                <a:cs typeface="Arial" pitchFamily="34" charset="0"/>
              </a:rPr>
              <a:t> Malaysia </a:t>
            </a:r>
          </a:p>
        </p:txBody>
      </p:sp>
      <p:pic>
        <p:nvPicPr>
          <p:cNvPr id="50" name="Picture 2" descr="http://www.railbusinessasia.com/portals/8/CIDB-Logo.png"/>
          <p:cNvPicPr>
            <a:picLocks noChangeAspect="1" noChangeArrowheads="1"/>
          </p:cNvPicPr>
          <p:nvPr/>
        </p:nvPicPr>
        <p:blipFill>
          <a:blip r:embed="rId7" cstate="print"/>
          <a:srcRect/>
          <a:stretch>
            <a:fillRect/>
          </a:stretch>
        </p:blipFill>
        <p:spPr bwMode="auto">
          <a:xfrm>
            <a:off x="10056593" y="386785"/>
            <a:ext cx="1418339" cy="381757"/>
          </a:xfrm>
          <a:prstGeom prst="rect">
            <a:avLst/>
          </a:prstGeom>
          <a:noFill/>
        </p:spPr>
      </p:pic>
      <p:sp>
        <p:nvSpPr>
          <p:cNvPr id="52" name="TextBox 51"/>
          <p:cNvSpPr txBox="1"/>
          <p:nvPr/>
        </p:nvSpPr>
        <p:spPr>
          <a:xfrm>
            <a:off x="9973229" y="2337827"/>
            <a:ext cx="2664527" cy="892552"/>
          </a:xfrm>
          <a:prstGeom prst="rect">
            <a:avLst/>
          </a:prstGeom>
          <a:noFill/>
        </p:spPr>
        <p:txBody>
          <a:bodyPr wrap="square" rtlCol="0">
            <a:spAutoFit/>
          </a:bodyPr>
          <a:lstStyle/>
          <a:p>
            <a:r>
              <a:rPr lang="en-MY" sz="1400" b="1" dirty="0">
                <a:latin typeface="Arial" pitchFamily="34" charset="0"/>
                <a:cs typeface="Arial" pitchFamily="34" charset="0"/>
              </a:rPr>
              <a:t>DATO’ IR. AHMAD ‘ASRI </a:t>
            </a:r>
            <a:endParaRPr lang="en-MY" sz="1400" b="1" dirty="0" smtClean="0">
              <a:latin typeface="Arial" pitchFamily="34" charset="0"/>
              <a:cs typeface="Arial" pitchFamily="34" charset="0"/>
            </a:endParaRPr>
          </a:p>
          <a:p>
            <a:r>
              <a:rPr lang="en-MY" sz="1400" b="1" dirty="0" smtClean="0">
                <a:latin typeface="Arial" pitchFamily="34" charset="0"/>
                <a:cs typeface="Arial" pitchFamily="34" charset="0"/>
              </a:rPr>
              <a:t>B</a:t>
            </a:r>
            <a:r>
              <a:rPr lang="en-MY" sz="1400" b="1" dirty="0">
                <a:latin typeface="Arial" pitchFamily="34" charset="0"/>
                <a:cs typeface="Arial" pitchFamily="34" charset="0"/>
              </a:rPr>
              <a:t>. ABDUL HAMID </a:t>
            </a:r>
            <a:endParaRPr lang="en-US" sz="1400" b="1" dirty="0">
              <a:latin typeface="Arial" pitchFamily="34" charset="0"/>
              <a:cs typeface="Arial" pitchFamily="34" charset="0"/>
            </a:endParaRPr>
          </a:p>
          <a:p>
            <a:r>
              <a:rPr lang="en-US" sz="1100" dirty="0" err="1">
                <a:latin typeface="Arial" pitchFamily="34" charset="0"/>
                <a:cs typeface="Arial" pitchFamily="34" charset="0"/>
              </a:rPr>
              <a:t>Ketua</a:t>
            </a:r>
            <a:r>
              <a:rPr lang="en-US" sz="1100" dirty="0">
                <a:latin typeface="Arial" pitchFamily="34" charset="0"/>
                <a:cs typeface="Arial" pitchFamily="34" charset="0"/>
              </a:rPr>
              <a:t> </a:t>
            </a:r>
            <a:r>
              <a:rPr lang="en-US" sz="1100" dirty="0" err="1">
                <a:latin typeface="Arial" pitchFamily="34" charset="0"/>
                <a:cs typeface="Arial" pitchFamily="34" charset="0"/>
              </a:rPr>
              <a:t>Eksekutif</a:t>
            </a:r>
            <a:r>
              <a:rPr lang="en-US" sz="1100" dirty="0">
                <a:latin typeface="Arial" pitchFamily="34" charset="0"/>
                <a:cs typeface="Arial" pitchFamily="34" charset="0"/>
              </a:rPr>
              <a:t>, </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CIDB </a:t>
            </a:r>
            <a:r>
              <a:rPr lang="en-US" sz="1100" dirty="0">
                <a:latin typeface="Arial" pitchFamily="34" charset="0"/>
                <a:cs typeface="Arial" pitchFamily="34" charset="0"/>
              </a:rPr>
              <a:t>Malaysia </a:t>
            </a:r>
          </a:p>
        </p:txBody>
      </p:sp>
      <p:pic>
        <p:nvPicPr>
          <p:cNvPr id="4326402" name="Picture 2"/>
          <p:cNvPicPr>
            <a:picLocks noChangeAspect="1" noChangeArrowheads="1"/>
          </p:cNvPicPr>
          <p:nvPr/>
        </p:nvPicPr>
        <p:blipFill>
          <a:blip r:embed="rId8" cstate="print"/>
          <a:srcRect/>
          <a:stretch>
            <a:fillRect/>
          </a:stretch>
        </p:blipFill>
        <p:spPr bwMode="auto">
          <a:xfrm>
            <a:off x="10565575" y="892711"/>
            <a:ext cx="1251216" cy="1420996"/>
          </a:xfrm>
          <a:prstGeom prst="rect">
            <a:avLst/>
          </a:prstGeom>
          <a:noFill/>
          <a:ln w="9525">
            <a:noFill/>
            <a:miter lim="800000"/>
            <a:headEnd/>
            <a:tailEnd/>
          </a:ln>
        </p:spPr>
      </p:pic>
      <p:sp>
        <p:nvSpPr>
          <p:cNvPr id="4329474" name="AutoShape 2" descr="Image result for kpk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6" name="TextBox 55"/>
          <p:cNvSpPr txBox="1"/>
          <p:nvPr/>
        </p:nvSpPr>
        <p:spPr>
          <a:xfrm>
            <a:off x="-19620" y="6468009"/>
            <a:ext cx="2805896" cy="347895"/>
          </a:xfrm>
          <a:prstGeom prst="rect">
            <a:avLst/>
          </a:prstGeom>
          <a:solidFill>
            <a:schemeClr val="bg1">
              <a:lumMod val="50000"/>
            </a:schemeClr>
          </a:solidFill>
        </p:spPr>
        <p:txBody>
          <a:bodyPr wrap="square" rtlCol="0">
            <a:spAutoFit/>
          </a:bodyPr>
          <a:lstStyle/>
          <a:p>
            <a:pPr algn="ctr"/>
            <a:r>
              <a:rPr lang="en-SG" sz="1600" b="1" dirty="0">
                <a:solidFill>
                  <a:schemeClr val="bg1"/>
                </a:solidFill>
              </a:rPr>
              <a:t>5 </a:t>
            </a:r>
            <a:r>
              <a:rPr lang="en-SG" sz="1600" b="1" dirty="0" smtClean="0">
                <a:solidFill>
                  <a:schemeClr val="bg1"/>
                </a:solidFill>
              </a:rPr>
              <a:t>AGENSI SWASTA</a:t>
            </a:r>
            <a:endParaRPr lang="en-US" sz="1600" b="1" dirty="0">
              <a:solidFill>
                <a:schemeClr val="bg1"/>
              </a:solidFill>
            </a:endParaRPr>
          </a:p>
        </p:txBody>
      </p:sp>
      <p:sp>
        <p:nvSpPr>
          <p:cNvPr id="4445186" name="AutoShape 2" descr="Image result for lembaga jurutera malaysia"/>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0" name="Rectangle 59"/>
          <p:cNvSpPr/>
          <p:nvPr/>
        </p:nvSpPr>
        <p:spPr>
          <a:xfrm>
            <a:off x="3071664" y="5877272"/>
            <a:ext cx="2664296" cy="504056"/>
          </a:xfrm>
          <a:prstGeom prst="rect">
            <a:avLst/>
          </a:prstGeom>
          <a:no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sp>
        <p:nvSpPr>
          <p:cNvPr id="61" name="Rectangle 60"/>
          <p:cNvSpPr/>
          <p:nvPr/>
        </p:nvSpPr>
        <p:spPr>
          <a:xfrm>
            <a:off x="7752184" y="1844824"/>
            <a:ext cx="2664296" cy="504056"/>
          </a:xfrm>
          <a:prstGeom prst="rect">
            <a:avLst/>
          </a:prstGeom>
          <a:no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sp>
        <p:nvSpPr>
          <p:cNvPr id="62" name="Rectangle 61"/>
          <p:cNvSpPr/>
          <p:nvPr/>
        </p:nvSpPr>
        <p:spPr>
          <a:xfrm>
            <a:off x="7752184" y="2564904"/>
            <a:ext cx="2664296" cy="504056"/>
          </a:xfrm>
          <a:prstGeom prst="rect">
            <a:avLst/>
          </a:prstGeom>
          <a:noFill/>
          <a:ln w="3810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a:solidFill>
                <a:srgbClr val="000000"/>
              </a:solidFill>
              <a:latin typeface="Arial" pitchFamily="34" charset="0"/>
              <a:cs typeface="Arial" pitchFamily="34" charset="0"/>
            </a:endParaRPr>
          </a:p>
        </p:txBody>
      </p:sp>
      <p:sp>
        <p:nvSpPr>
          <p:cNvPr id="63" name="Rectangle 62"/>
          <p:cNvSpPr/>
          <p:nvPr/>
        </p:nvSpPr>
        <p:spPr>
          <a:xfrm>
            <a:off x="7737009" y="76551"/>
            <a:ext cx="396959" cy="1419476"/>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MY" sz="1600" dirty="0" smtClean="0"/>
              <a:t>PENGERUSI</a:t>
            </a:r>
            <a:endParaRPr lang="en-MY" sz="1600" dirty="0"/>
          </a:p>
        </p:txBody>
      </p:sp>
      <p:sp>
        <p:nvSpPr>
          <p:cNvPr id="64" name="Rectangle 63"/>
          <p:cNvSpPr/>
          <p:nvPr/>
        </p:nvSpPr>
        <p:spPr>
          <a:xfrm>
            <a:off x="10056593" y="886597"/>
            <a:ext cx="508982" cy="1421308"/>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MY" sz="1600" dirty="0" smtClean="0"/>
              <a:t>PENGERUSI BERSAMA</a:t>
            </a:r>
            <a:endParaRPr lang="en-MY" sz="1600" dirty="0"/>
          </a:p>
        </p:txBody>
      </p:sp>
      <p:grpSp>
        <p:nvGrpSpPr>
          <p:cNvPr id="7" name="Group 6"/>
          <p:cNvGrpSpPr/>
          <p:nvPr/>
        </p:nvGrpSpPr>
        <p:grpSpPr>
          <a:xfrm>
            <a:off x="518338" y="0"/>
            <a:ext cx="11180177" cy="6801837"/>
            <a:chOff x="10921" y="132640"/>
            <a:chExt cx="10542634" cy="6033235"/>
          </a:xfrm>
        </p:grpSpPr>
        <p:sp>
          <p:nvSpPr>
            <p:cNvPr id="2" name="Rectangle 1"/>
            <p:cNvSpPr/>
            <p:nvPr/>
          </p:nvSpPr>
          <p:spPr>
            <a:xfrm rot="1300350">
              <a:off x="2732222" y="4594588"/>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300350">
              <a:off x="5620813" y="2120571"/>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1300350">
              <a:off x="3959502" y="1460378"/>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1300350">
              <a:off x="2297921" y="800079"/>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1300350">
              <a:off x="618376" y="132640"/>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300350">
              <a:off x="6657924" y="4351502"/>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rot="1300350">
              <a:off x="7251453" y="2764482"/>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1300350">
              <a:off x="10921" y="1704154"/>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1300350">
              <a:off x="1687521" y="2368471"/>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rot="1300350">
              <a:off x="3335302" y="3031117"/>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rot="1300350">
              <a:off x="4992154" y="3702530"/>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300350">
              <a:off x="8889836" y="3421379"/>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300350">
              <a:off x="1065461" y="3933827"/>
              <a:ext cx="1663719" cy="1571287"/>
            </a:xfrm>
            <a:prstGeom prst="rect">
              <a:avLst/>
            </a:prstGeom>
            <a:noFill/>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8" name="Picture 2" descr="http://www.railbusinessasia.com/portals/8/CIDB-Logo.png"/>
          <p:cNvPicPr>
            <a:picLocks noChangeAspect="1" noChangeArrowheads="1"/>
          </p:cNvPicPr>
          <p:nvPr/>
        </p:nvPicPr>
        <p:blipFill>
          <a:blip r:embed="rId7" cstate="print"/>
          <a:srcRect/>
          <a:stretch>
            <a:fillRect/>
          </a:stretch>
        </p:blipFill>
        <p:spPr bwMode="auto">
          <a:xfrm>
            <a:off x="1381088" y="448252"/>
            <a:ext cx="1410766" cy="379719"/>
          </a:xfrm>
          <a:prstGeom prst="rect">
            <a:avLst/>
          </a:prstGeom>
          <a:noFill/>
        </p:spPr>
      </p:pic>
      <p:sp>
        <p:nvSpPr>
          <p:cNvPr id="79" name="TextBox 78"/>
          <p:cNvSpPr txBox="1"/>
          <p:nvPr/>
        </p:nvSpPr>
        <p:spPr>
          <a:xfrm>
            <a:off x="840925" y="975909"/>
            <a:ext cx="2198131" cy="646331"/>
          </a:xfrm>
          <a:prstGeom prst="rect">
            <a:avLst/>
          </a:prstGeom>
          <a:noFill/>
        </p:spPr>
        <p:txBody>
          <a:bodyPr wrap="square" rtlCol="0">
            <a:spAutoFit/>
          </a:bodyPr>
          <a:lstStyle/>
          <a:p>
            <a:pPr algn="ctr"/>
            <a:r>
              <a:rPr lang="en-MY" sz="1200" b="1" dirty="0" err="1" smtClean="0">
                <a:latin typeface="Arial" pitchFamily="34" charset="0"/>
                <a:cs typeface="Arial" pitchFamily="34" charset="0"/>
              </a:rPr>
              <a:t>Sr</a:t>
            </a:r>
            <a:r>
              <a:rPr lang="en-MY" sz="1200" b="1" dirty="0" smtClean="0">
                <a:latin typeface="Arial" pitchFamily="34" charset="0"/>
                <a:cs typeface="Arial" pitchFamily="34" charset="0"/>
              </a:rPr>
              <a:t> </a:t>
            </a:r>
            <a:r>
              <a:rPr lang="en-MY" sz="1200" b="1" dirty="0">
                <a:latin typeface="Arial" pitchFamily="34" charset="0"/>
                <a:cs typeface="Arial" pitchFamily="34" charset="0"/>
              </a:rPr>
              <a:t>SARIAH ABD KARIB</a:t>
            </a:r>
          </a:p>
          <a:p>
            <a:pPr algn="ctr"/>
            <a:r>
              <a:rPr lang="en-MY" sz="1200" b="1" dirty="0" err="1" smtClean="0">
                <a:latin typeface="Arial" pitchFamily="34" charset="0"/>
                <a:cs typeface="Arial" pitchFamily="34" charset="0"/>
              </a:rPr>
              <a:t>Sr</a:t>
            </a:r>
            <a:r>
              <a:rPr lang="en-MY" sz="1200" b="1" dirty="0" smtClean="0">
                <a:latin typeface="Arial" pitchFamily="34" charset="0"/>
                <a:cs typeface="Arial" pitchFamily="34" charset="0"/>
              </a:rPr>
              <a:t> MOHD  ZAID </a:t>
            </a:r>
          </a:p>
          <a:p>
            <a:pPr algn="ctr"/>
            <a:r>
              <a:rPr lang="en-MY" sz="1200" b="1" dirty="0" smtClean="0">
                <a:latin typeface="Arial" pitchFamily="34" charset="0"/>
                <a:cs typeface="Arial" pitchFamily="34" charset="0"/>
              </a:rPr>
              <a:t>ZAKARIA </a:t>
            </a:r>
            <a:endParaRPr lang="en-US" sz="1200" b="1" dirty="0">
              <a:latin typeface="Arial" pitchFamily="34" charset="0"/>
              <a:cs typeface="Arial" pitchFamily="34" charset="0"/>
            </a:endParaRPr>
          </a:p>
        </p:txBody>
      </p:sp>
      <p:pic>
        <p:nvPicPr>
          <p:cNvPr id="80" name="Picture 10"/>
          <p:cNvPicPr>
            <a:picLocks noChangeAspect="1" noChangeArrowheads="1"/>
          </p:cNvPicPr>
          <p:nvPr/>
        </p:nvPicPr>
        <p:blipFill>
          <a:blip r:embed="rId9" cstate="print"/>
          <a:srcRect/>
          <a:stretch>
            <a:fillRect/>
          </a:stretch>
        </p:blipFill>
        <p:spPr bwMode="auto">
          <a:xfrm>
            <a:off x="3379000" y="934061"/>
            <a:ext cx="838045" cy="805108"/>
          </a:xfrm>
          <a:prstGeom prst="rect">
            <a:avLst/>
          </a:prstGeom>
          <a:noFill/>
          <a:ln w="9525">
            <a:noFill/>
            <a:miter lim="800000"/>
            <a:headEnd/>
            <a:tailEnd/>
          </a:ln>
        </p:spPr>
      </p:pic>
      <p:sp>
        <p:nvSpPr>
          <p:cNvPr id="81" name="TextBox 80"/>
          <p:cNvSpPr txBox="1"/>
          <p:nvPr/>
        </p:nvSpPr>
        <p:spPr>
          <a:xfrm>
            <a:off x="3040239" y="1856826"/>
            <a:ext cx="1517723" cy="276999"/>
          </a:xfrm>
          <a:prstGeom prst="rect">
            <a:avLst/>
          </a:prstGeom>
          <a:noFill/>
        </p:spPr>
        <p:txBody>
          <a:bodyPr wrap="square" rtlCol="0">
            <a:spAutoFit/>
          </a:bodyPr>
          <a:lstStyle/>
          <a:p>
            <a:pPr algn="ctr"/>
            <a:r>
              <a:rPr lang="en-SG" sz="1200" b="1" dirty="0" smtClean="0">
                <a:latin typeface="Arial" pitchFamily="34" charset="0"/>
                <a:cs typeface="Arial" pitchFamily="34" charset="0"/>
              </a:rPr>
              <a:t>NORAINI </a:t>
            </a:r>
            <a:r>
              <a:rPr lang="en-SG" sz="1200" b="1" dirty="0">
                <a:latin typeface="Arial" pitchFamily="34" charset="0"/>
                <a:cs typeface="Arial" pitchFamily="34" charset="0"/>
              </a:rPr>
              <a:t>AHMAD</a:t>
            </a:r>
            <a:endParaRPr lang="en-US" sz="1200" b="1" dirty="0">
              <a:latin typeface="Arial" pitchFamily="34" charset="0"/>
              <a:cs typeface="Arial" pitchFamily="34" charset="0"/>
            </a:endParaRPr>
          </a:p>
        </p:txBody>
      </p:sp>
      <p:pic>
        <p:nvPicPr>
          <p:cNvPr id="82" name="Picture 2"/>
          <p:cNvPicPr>
            <a:picLocks noChangeAspect="1" noChangeArrowheads="1"/>
          </p:cNvPicPr>
          <p:nvPr/>
        </p:nvPicPr>
        <p:blipFill>
          <a:blip r:embed="rId10" cstate="print"/>
          <a:srcRect/>
          <a:stretch>
            <a:fillRect/>
          </a:stretch>
        </p:blipFill>
        <p:spPr bwMode="auto">
          <a:xfrm>
            <a:off x="982060" y="1907836"/>
            <a:ext cx="876114" cy="876114"/>
          </a:xfrm>
          <a:prstGeom prst="rect">
            <a:avLst/>
          </a:prstGeom>
          <a:noFill/>
          <a:ln w="9525">
            <a:noFill/>
            <a:miter lim="800000"/>
            <a:headEnd/>
            <a:tailEnd/>
          </a:ln>
        </p:spPr>
      </p:pic>
      <p:sp>
        <p:nvSpPr>
          <p:cNvPr id="83" name="TextBox 82"/>
          <p:cNvSpPr txBox="1"/>
          <p:nvPr/>
        </p:nvSpPr>
        <p:spPr>
          <a:xfrm>
            <a:off x="440918" y="2741179"/>
            <a:ext cx="1727899" cy="461665"/>
          </a:xfrm>
          <a:prstGeom prst="rect">
            <a:avLst/>
          </a:prstGeom>
          <a:noFill/>
          <a:ln>
            <a:noFill/>
          </a:ln>
        </p:spPr>
        <p:txBody>
          <a:bodyPr wrap="square" rtlCol="0">
            <a:spAutoFit/>
          </a:bodyPr>
          <a:lstStyle/>
          <a:p>
            <a:pPr algn="ctr"/>
            <a:r>
              <a:rPr lang="en-MY" sz="1200" b="1" dirty="0">
                <a:latin typeface="Arial" pitchFamily="34" charset="0"/>
                <a:cs typeface="Arial" pitchFamily="34" charset="0"/>
              </a:rPr>
              <a:t>AR. SHARINA </a:t>
            </a:r>
            <a:r>
              <a:rPr lang="en-MY" sz="1200" b="1" dirty="0" smtClean="0">
                <a:latin typeface="Arial" pitchFamily="34" charset="0"/>
                <a:cs typeface="Arial" pitchFamily="34" charset="0"/>
              </a:rPr>
              <a:t>INTAN ABDULLAH</a:t>
            </a:r>
            <a:endParaRPr lang="en-US" sz="1200" b="1" dirty="0">
              <a:latin typeface="Arial" pitchFamily="34" charset="0"/>
              <a:cs typeface="Arial" pitchFamily="34" charset="0"/>
            </a:endParaRPr>
          </a:p>
        </p:txBody>
      </p:sp>
      <p:sp>
        <p:nvSpPr>
          <p:cNvPr id="85" name="TextBox 84"/>
          <p:cNvSpPr txBox="1"/>
          <p:nvPr/>
        </p:nvSpPr>
        <p:spPr>
          <a:xfrm>
            <a:off x="2480991" y="3611618"/>
            <a:ext cx="1452189" cy="276999"/>
          </a:xfrm>
          <a:prstGeom prst="rect">
            <a:avLst/>
          </a:prstGeom>
          <a:noFill/>
        </p:spPr>
        <p:txBody>
          <a:bodyPr wrap="square" rtlCol="0">
            <a:spAutoFit/>
          </a:bodyPr>
          <a:lstStyle/>
          <a:p>
            <a:pPr algn="ctr"/>
            <a:r>
              <a:rPr lang="en-MY" sz="1200" b="1" dirty="0" smtClean="0">
                <a:latin typeface="Arial" pitchFamily="34" charset="0"/>
                <a:cs typeface="Arial" pitchFamily="34" charset="0"/>
              </a:rPr>
              <a:t>ZAHID </a:t>
            </a:r>
            <a:r>
              <a:rPr lang="en-MY" sz="1200" b="1" dirty="0">
                <a:latin typeface="Arial" pitchFamily="34" charset="0"/>
                <a:cs typeface="Arial" pitchFamily="34" charset="0"/>
              </a:rPr>
              <a:t>ISMAIL</a:t>
            </a:r>
            <a:endParaRPr lang="en-US" sz="1200" b="1" dirty="0">
              <a:latin typeface="Arial" pitchFamily="34" charset="0"/>
              <a:cs typeface="Arial" pitchFamily="34" charset="0"/>
            </a:endParaRPr>
          </a:p>
        </p:txBody>
      </p:sp>
      <p:pic>
        <p:nvPicPr>
          <p:cNvPr id="86" name="Picture 11"/>
          <p:cNvPicPr>
            <a:picLocks noChangeAspect="1" noChangeArrowheads="1"/>
          </p:cNvPicPr>
          <p:nvPr/>
        </p:nvPicPr>
        <p:blipFill>
          <a:blip r:embed="rId11" cstate="print"/>
          <a:srcRect/>
          <a:stretch>
            <a:fillRect/>
          </a:stretch>
        </p:blipFill>
        <p:spPr bwMode="auto">
          <a:xfrm>
            <a:off x="5009503" y="1817716"/>
            <a:ext cx="1264259" cy="564401"/>
          </a:xfrm>
          <a:prstGeom prst="rect">
            <a:avLst/>
          </a:prstGeom>
          <a:noFill/>
          <a:ln w="9525">
            <a:noFill/>
            <a:miter lim="800000"/>
            <a:headEnd/>
            <a:tailEnd/>
          </a:ln>
        </p:spPr>
      </p:pic>
      <p:sp>
        <p:nvSpPr>
          <p:cNvPr id="87" name="TextBox 86"/>
          <p:cNvSpPr txBox="1"/>
          <p:nvPr/>
        </p:nvSpPr>
        <p:spPr>
          <a:xfrm>
            <a:off x="4406008" y="2460026"/>
            <a:ext cx="2197756" cy="461665"/>
          </a:xfrm>
          <a:prstGeom prst="rect">
            <a:avLst/>
          </a:prstGeom>
          <a:noFill/>
        </p:spPr>
        <p:txBody>
          <a:bodyPr wrap="square" rtlCol="0">
            <a:spAutoFit/>
          </a:bodyPr>
          <a:lstStyle/>
          <a:p>
            <a:pPr algn="ctr"/>
            <a:r>
              <a:rPr lang="en-MY" sz="1200" b="1" dirty="0">
                <a:latin typeface="Arial" pitchFamily="34" charset="0"/>
                <a:cs typeface="Arial" pitchFamily="34" charset="0"/>
              </a:rPr>
              <a:t>ASSOC. PROF. </a:t>
            </a:r>
            <a:r>
              <a:rPr lang="en-MY" sz="1200" b="1" dirty="0" smtClean="0">
                <a:latin typeface="Arial" pitchFamily="34" charset="0"/>
                <a:cs typeface="Arial" pitchFamily="34" charset="0"/>
              </a:rPr>
              <a:t>Sr. DR. FADZIL  </a:t>
            </a:r>
            <a:r>
              <a:rPr lang="en-MY" sz="1200" b="1" dirty="0">
                <a:latin typeface="Arial" pitchFamily="34" charset="0"/>
                <a:cs typeface="Arial" pitchFamily="34" charset="0"/>
              </a:rPr>
              <a:t>HASSAN</a:t>
            </a:r>
            <a:endParaRPr lang="en-US" sz="1200" b="1" dirty="0">
              <a:latin typeface="Arial" pitchFamily="34" charset="0"/>
              <a:cs typeface="Arial" pitchFamily="34" charset="0"/>
            </a:endParaRPr>
          </a:p>
        </p:txBody>
      </p:sp>
      <p:pic>
        <p:nvPicPr>
          <p:cNvPr id="88" name="Picture 3"/>
          <p:cNvPicPr>
            <a:picLocks noChangeAspect="1" noChangeArrowheads="1"/>
          </p:cNvPicPr>
          <p:nvPr/>
        </p:nvPicPr>
        <p:blipFill>
          <a:blip r:embed="rId12" cstate="print"/>
          <a:srcRect/>
          <a:stretch>
            <a:fillRect/>
          </a:stretch>
        </p:blipFill>
        <p:spPr bwMode="auto">
          <a:xfrm>
            <a:off x="2141995" y="4556726"/>
            <a:ext cx="746690" cy="667925"/>
          </a:xfrm>
          <a:prstGeom prst="rect">
            <a:avLst/>
          </a:prstGeom>
          <a:noFill/>
          <a:ln w="9525">
            <a:noFill/>
            <a:miter lim="800000"/>
            <a:headEnd/>
            <a:tailEnd/>
          </a:ln>
        </p:spPr>
      </p:pic>
      <p:sp>
        <p:nvSpPr>
          <p:cNvPr id="89" name="TextBox 88"/>
          <p:cNvSpPr txBox="1"/>
          <p:nvPr/>
        </p:nvSpPr>
        <p:spPr>
          <a:xfrm>
            <a:off x="1617432" y="5381658"/>
            <a:ext cx="1756510" cy="276999"/>
          </a:xfrm>
          <a:prstGeom prst="rect">
            <a:avLst/>
          </a:prstGeom>
          <a:noFill/>
        </p:spPr>
        <p:txBody>
          <a:bodyPr wrap="square" rtlCol="0">
            <a:spAutoFit/>
          </a:bodyPr>
          <a:lstStyle/>
          <a:p>
            <a:pPr algn="ctr"/>
            <a:r>
              <a:rPr lang="en-MY" sz="1200" b="1" dirty="0">
                <a:latin typeface="Arial" pitchFamily="34" charset="0"/>
                <a:cs typeface="Arial" pitchFamily="34" charset="0"/>
              </a:rPr>
              <a:t>IR. K. SUNDRARAJ</a:t>
            </a:r>
            <a:endParaRPr lang="en-US" sz="1200" b="1" dirty="0">
              <a:latin typeface="Arial" pitchFamily="34" charset="0"/>
              <a:cs typeface="Arial" pitchFamily="34" charset="0"/>
            </a:endParaRPr>
          </a:p>
        </p:txBody>
      </p:sp>
      <p:pic>
        <p:nvPicPr>
          <p:cNvPr id="90" name="Picture 4"/>
          <p:cNvPicPr>
            <a:picLocks noChangeAspect="1" noChangeArrowheads="1"/>
          </p:cNvPicPr>
          <p:nvPr/>
        </p:nvPicPr>
        <p:blipFill>
          <a:blip r:embed="rId13" cstate="print"/>
          <a:srcRect/>
          <a:stretch>
            <a:fillRect/>
          </a:stretch>
        </p:blipFill>
        <p:spPr bwMode="auto">
          <a:xfrm>
            <a:off x="7126080" y="2465408"/>
            <a:ext cx="477881" cy="727323"/>
          </a:xfrm>
          <a:prstGeom prst="rect">
            <a:avLst/>
          </a:prstGeom>
          <a:noFill/>
          <a:ln w="9525">
            <a:noFill/>
            <a:miter lim="800000"/>
            <a:headEnd/>
            <a:tailEnd/>
          </a:ln>
        </p:spPr>
      </p:pic>
      <p:sp>
        <p:nvSpPr>
          <p:cNvPr id="91" name="TextBox 90"/>
          <p:cNvSpPr txBox="1"/>
          <p:nvPr/>
        </p:nvSpPr>
        <p:spPr>
          <a:xfrm>
            <a:off x="6541538" y="3279519"/>
            <a:ext cx="1577339" cy="461665"/>
          </a:xfrm>
          <a:prstGeom prst="rect">
            <a:avLst/>
          </a:prstGeom>
          <a:noFill/>
        </p:spPr>
        <p:txBody>
          <a:bodyPr wrap="square" rtlCol="0">
            <a:spAutoFit/>
          </a:bodyPr>
          <a:lstStyle/>
          <a:p>
            <a:pPr algn="ctr"/>
            <a:r>
              <a:rPr lang="en-MY" sz="1200" b="1" dirty="0">
                <a:latin typeface="Arial" pitchFamily="34" charset="0"/>
                <a:cs typeface="Arial" pitchFamily="34" charset="0"/>
              </a:rPr>
              <a:t>AR. CHAN SEONG AUN</a:t>
            </a:r>
            <a:endParaRPr lang="en-US" sz="1200" b="1" dirty="0">
              <a:latin typeface="Arial" pitchFamily="34" charset="0"/>
              <a:cs typeface="Arial" pitchFamily="34" charset="0"/>
            </a:endParaRPr>
          </a:p>
        </p:txBody>
      </p:sp>
      <p:pic>
        <p:nvPicPr>
          <p:cNvPr id="92" name="Picture 5"/>
          <p:cNvPicPr>
            <a:picLocks noChangeAspect="1" noChangeArrowheads="1"/>
          </p:cNvPicPr>
          <p:nvPr/>
        </p:nvPicPr>
        <p:blipFill>
          <a:blip r:embed="rId14" cstate="print"/>
          <a:srcRect/>
          <a:stretch>
            <a:fillRect/>
          </a:stretch>
        </p:blipFill>
        <p:spPr bwMode="auto">
          <a:xfrm>
            <a:off x="4562608" y="3497432"/>
            <a:ext cx="796467" cy="796467"/>
          </a:xfrm>
          <a:prstGeom prst="rect">
            <a:avLst/>
          </a:prstGeom>
          <a:noFill/>
          <a:ln w="9525">
            <a:noFill/>
            <a:miter lim="800000"/>
            <a:headEnd/>
            <a:tailEnd/>
          </a:ln>
        </p:spPr>
      </p:pic>
      <p:sp>
        <p:nvSpPr>
          <p:cNvPr id="93" name="TextBox 92"/>
          <p:cNvSpPr txBox="1"/>
          <p:nvPr/>
        </p:nvSpPr>
        <p:spPr>
          <a:xfrm>
            <a:off x="4002619" y="4335697"/>
            <a:ext cx="1785677" cy="276999"/>
          </a:xfrm>
          <a:prstGeom prst="rect">
            <a:avLst/>
          </a:prstGeom>
          <a:noFill/>
        </p:spPr>
        <p:txBody>
          <a:bodyPr wrap="square" rtlCol="0">
            <a:spAutoFit/>
          </a:bodyPr>
          <a:lstStyle/>
          <a:p>
            <a:pPr algn="ctr"/>
            <a:r>
              <a:rPr lang="en-MY" sz="1200" b="1" dirty="0" err="1" smtClean="0">
                <a:latin typeface="Arial" pitchFamily="34" charset="0"/>
                <a:cs typeface="Arial" pitchFamily="34" charset="0"/>
              </a:rPr>
              <a:t>Sr</a:t>
            </a:r>
            <a:r>
              <a:rPr lang="en-MY" sz="1200" b="1" dirty="0" smtClean="0">
                <a:latin typeface="Arial" pitchFamily="34" charset="0"/>
                <a:cs typeface="Arial" pitchFamily="34" charset="0"/>
              </a:rPr>
              <a:t> </a:t>
            </a:r>
            <a:r>
              <a:rPr lang="en-MY" sz="1200" b="1" dirty="0">
                <a:latin typeface="Arial" pitchFamily="34" charset="0"/>
                <a:cs typeface="Arial" pitchFamily="34" charset="0"/>
              </a:rPr>
              <a:t>ROZIYAH ISMAIL</a:t>
            </a:r>
            <a:endParaRPr lang="en-US" sz="1200" b="1" dirty="0">
              <a:latin typeface="Arial" pitchFamily="34" charset="0"/>
              <a:cs typeface="Arial" pitchFamily="34" charset="0"/>
            </a:endParaRPr>
          </a:p>
        </p:txBody>
      </p:sp>
      <p:sp>
        <p:nvSpPr>
          <p:cNvPr id="95" name="TextBox 94"/>
          <p:cNvSpPr txBox="1"/>
          <p:nvPr/>
        </p:nvSpPr>
        <p:spPr>
          <a:xfrm>
            <a:off x="3373942" y="6176615"/>
            <a:ext cx="1700097" cy="276999"/>
          </a:xfrm>
          <a:prstGeom prst="rect">
            <a:avLst/>
          </a:prstGeom>
          <a:noFill/>
        </p:spPr>
        <p:txBody>
          <a:bodyPr wrap="square" rtlCol="0">
            <a:spAutoFit/>
          </a:bodyPr>
          <a:lstStyle/>
          <a:p>
            <a:pPr algn="ctr"/>
            <a:r>
              <a:rPr lang="en-MY" sz="1200" b="1" dirty="0" smtClean="0">
                <a:latin typeface="Arial" pitchFamily="34" charset="0"/>
                <a:cs typeface="Arial" pitchFamily="34" charset="0"/>
              </a:rPr>
              <a:t>YEE </a:t>
            </a:r>
            <a:r>
              <a:rPr lang="en-MY" sz="1200" b="1" dirty="0">
                <a:latin typeface="Arial" pitchFamily="34" charset="0"/>
                <a:cs typeface="Arial" pitchFamily="34" charset="0"/>
              </a:rPr>
              <a:t>KHEE TONG</a:t>
            </a:r>
            <a:endParaRPr lang="en-US" sz="1200" b="1" dirty="0">
              <a:latin typeface="Arial" pitchFamily="34" charset="0"/>
              <a:cs typeface="Arial" pitchFamily="34" charset="0"/>
            </a:endParaRPr>
          </a:p>
        </p:txBody>
      </p:sp>
      <p:pic>
        <p:nvPicPr>
          <p:cNvPr id="96" name="Picture 19"/>
          <p:cNvPicPr>
            <a:picLocks noChangeAspect="1" noChangeArrowheads="1"/>
          </p:cNvPicPr>
          <p:nvPr/>
        </p:nvPicPr>
        <p:blipFill>
          <a:blip r:embed="rId15" cstate="print"/>
          <a:srcRect/>
          <a:stretch>
            <a:fillRect/>
          </a:stretch>
        </p:blipFill>
        <p:spPr bwMode="auto">
          <a:xfrm>
            <a:off x="10114642" y="4138638"/>
            <a:ext cx="1501940" cy="556274"/>
          </a:xfrm>
          <a:prstGeom prst="rect">
            <a:avLst/>
          </a:prstGeom>
          <a:noFill/>
          <a:ln w="9525">
            <a:noFill/>
            <a:miter lim="800000"/>
            <a:headEnd/>
            <a:tailEnd/>
          </a:ln>
        </p:spPr>
      </p:pic>
      <p:sp>
        <p:nvSpPr>
          <p:cNvPr id="97" name="TextBox 96"/>
          <p:cNvSpPr txBox="1"/>
          <p:nvPr/>
        </p:nvSpPr>
        <p:spPr>
          <a:xfrm>
            <a:off x="10001377" y="4801989"/>
            <a:ext cx="1528995" cy="276999"/>
          </a:xfrm>
          <a:prstGeom prst="rect">
            <a:avLst/>
          </a:prstGeom>
          <a:noFill/>
        </p:spPr>
        <p:txBody>
          <a:bodyPr wrap="square" rtlCol="0">
            <a:spAutoFit/>
          </a:bodyPr>
          <a:lstStyle/>
          <a:p>
            <a:pPr algn="ctr"/>
            <a:r>
              <a:rPr lang="en-MY" sz="1200" b="1" dirty="0" smtClean="0">
                <a:latin typeface="Arial" pitchFamily="34" charset="0"/>
                <a:cs typeface="Arial" pitchFamily="34" charset="0"/>
              </a:rPr>
              <a:t>GRACE </a:t>
            </a:r>
            <a:r>
              <a:rPr lang="en-MY" sz="1200" b="1" dirty="0">
                <a:latin typeface="Arial" pitchFamily="34" charset="0"/>
                <a:cs typeface="Arial" pitchFamily="34" charset="0"/>
              </a:rPr>
              <a:t>OKUDA</a:t>
            </a:r>
            <a:endParaRPr lang="en-US" sz="1200" b="1" dirty="0">
              <a:latin typeface="Arial" pitchFamily="34" charset="0"/>
              <a:cs typeface="Arial" pitchFamily="34" charset="0"/>
            </a:endParaRPr>
          </a:p>
        </p:txBody>
      </p:sp>
      <p:sp>
        <p:nvSpPr>
          <p:cNvPr id="99" name="TextBox 98"/>
          <p:cNvSpPr txBox="1"/>
          <p:nvPr/>
        </p:nvSpPr>
        <p:spPr>
          <a:xfrm>
            <a:off x="5841053" y="5110712"/>
            <a:ext cx="1529988" cy="276999"/>
          </a:xfrm>
          <a:prstGeom prst="rect">
            <a:avLst/>
          </a:prstGeom>
          <a:noFill/>
        </p:spPr>
        <p:txBody>
          <a:bodyPr wrap="square" rtlCol="0">
            <a:spAutoFit/>
          </a:bodyPr>
          <a:lstStyle/>
          <a:p>
            <a:pPr algn="ctr"/>
            <a:r>
              <a:rPr lang="en-SG" sz="1200" b="1" dirty="0" smtClean="0">
                <a:latin typeface="Arial" pitchFamily="34" charset="0"/>
                <a:cs typeface="Arial" pitchFamily="34" charset="0"/>
              </a:rPr>
              <a:t>KOH </a:t>
            </a:r>
            <a:r>
              <a:rPr lang="en-SG" sz="1200" b="1" dirty="0">
                <a:latin typeface="Arial" pitchFamily="34" charset="0"/>
                <a:cs typeface="Arial" pitchFamily="34" charset="0"/>
              </a:rPr>
              <a:t>LIAN </a:t>
            </a:r>
            <a:r>
              <a:rPr lang="en-SG" sz="1200" b="1" dirty="0" smtClean="0">
                <a:latin typeface="Arial" pitchFamily="34" charset="0"/>
                <a:cs typeface="Arial" pitchFamily="34" charset="0"/>
              </a:rPr>
              <a:t>GIAP</a:t>
            </a:r>
            <a:endParaRPr lang="en-US" sz="1200" b="1" dirty="0">
              <a:latin typeface="Arial" pitchFamily="34" charset="0"/>
              <a:cs typeface="Arial" pitchFamily="34" charset="0"/>
            </a:endParaRPr>
          </a:p>
        </p:txBody>
      </p:sp>
      <p:pic>
        <p:nvPicPr>
          <p:cNvPr id="100" name="Picture 17"/>
          <p:cNvPicPr>
            <a:picLocks noChangeAspect="1" noChangeArrowheads="1"/>
          </p:cNvPicPr>
          <p:nvPr/>
        </p:nvPicPr>
        <p:blipFill>
          <a:blip r:embed="rId16" cstate="print"/>
          <a:srcRect/>
          <a:stretch>
            <a:fillRect/>
          </a:stretch>
        </p:blipFill>
        <p:spPr bwMode="auto">
          <a:xfrm>
            <a:off x="8740995" y="3235607"/>
            <a:ext cx="756560" cy="756560"/>
          </a:xfrm>
          <a:prstGeom prst="rect">
            <a:avLst/>
          </a:prstGeom>
          <a:noFill/>
          <a:ln w="9525">
            <a:noFill/>
            <a:miter lim="800000"/>
            <a:headEnd/>
            <a:tailEnd/>
          </a:ln>
        </p:spPr>
      </p:pic>
      <p:sp>
        <p:nvSpPr>
          <p:cNvPr id="101" name="TextBox 100"/>
          <p:cNvSpPr txBox="1"/>
          <p:nvPr/>
        </p:nvSpPr>
        <p:spPr>
          <a:xfrm>
            <a:off x="8144831" y="4061691"/>
            <a:ext cx="1845033" cy="276999"/>
          </a:xfrm>
          <a:prstGeom prst="rect">
            <a:avLst/>
          </a:prstGeom>
          <a:noFill/>
        </p:spPr>
        <p:txBody>
          <a:bodyPr wrap="square" rtlCol="0">
            <a:spAutoFit/>
          </a:bodyPr>
          <a:lstStyle/>
          <a:p>
            <a:pPr algn="ctr"/>
            <a:r>
              <a:rPr lang="en-SG" sz="1200" b="1" dirty="0">
                <a:latin typeface="Arial" pitchFamily="34" charset="0"/>
                <a:cs typeface="Arial" pitchFamily="34" charset="0"/>
              </a:rPr>
              <a:t>IR. CHIA KEE LOY </a:t>
            </a:r>
            <a:endParaRPr lang="en-US" sz="1200" b="1" dirty="0">
              <a:latin typeface="Arial" pitchFamily="34" charset="0"/>
              <a:cs typeface="Arial" pitchFamily="34" charset="0"/>
            </a:endParaRPr>
          </a:p>
        </p:txBody>
      </p:sp>
      <p:pic>
        <p:nvPicPr>
          <p:cNvPr id="102" name="Picture 20"/>
          <p:cNvPicPr>
            <a:picLocks noChangeAspect="1" noChangeArrowheads="1"/>
          </p:cNvPicPr>
          <p:nvPr/>
        </p:nvPicPr>
        <p:blipFill>
          <a:blip r:embed="rId17" cstate="print"/>
          <a:srcRect/>
          <a:stretch>
            <a:fillRect/>
          </a:stretch>
        </p:blipFill>
        <p:spPr bwMode="auto">
          <a:xfrm>
            <a:off x="7795811" y="5192966"/>
            <a:ext cx="1580958" cy="404311"/>
          </a:xfrm>
          <a:prstGeom prst="rect">
            <a:avLst/>
          </a:prstGeom>
          <a:noFill/>
          <a:ln w="9525">
            <a:noFill/>
            <a:miter lim="800000"/>
            <a:headEnd/>
            <a:tailEnd/>
          </a:ln>
        </p:spPr>
      </p:pic>
      <p:sp>
        <p:nvSpPr>
          <p:cNvPr id="103" name="TextBox 102"/>
          <p:cNvSpPr txBox="1"/>
          <p:nvPr/>
        </p:nvSpPr>
        <p:spPr>
          <a:xfrm>
            <a:off x="7809459" y="5713814"/>
            <a:ext cx="1333365" cy="461665"/>
          </a:xfrm>
          <a:prstGeom prst="rect">
            <a:avLst/>
          </a:prstGeom>
          <a:noFill/>
        </p:spPr>
        <p:txBody>
          <a:bodyPr wrap="square" rtlCol="0">
            <a:spAutoFit/>
          </a:bodyPr>
          <a:lstStyle/>
          <a:p>
            <a:pPr algn="ctr"/>
            <a:r>
              <a:rPr lang="en-MY" sz="1200" b="1" dirty="0" err="1" smtClean="0">
                <a:latin typeface="Arial" pitchFamily="34" charset="0"/>
                <a:cs typeface="Arial" pitchFamily="34" charset="0"/>
              </a:rPr>
              <a:t>Sr</a:t>
            </a:r>
            <a:r>
              <a:rPr lang="en-MY" sz="1200" b="1" dirty="0" smtClean="0">
                <a:latin typeface="Arial" pitchFamily="34" charset="0"/>
                <a:cs typeface="Arial" pitchFamily="34" charset="0"/>
              </a:rPr>
              <a:t> </a:t>
            </a:r>
            <a:r>
              <a:rPr lang="en-MY" sz="1200" b="1" dirty="0">
                <a:latin typeface="Arial" pitchFamily="34" charset="0"/>
                <a:cs typeface="Arial" pitchFamily="34" charset="0"/>
              </a:rPr>
              <a:t>SANUSI </a:t>
            </a:r>
            <a:endParaRPr lang="en-MY" sz="1200" b="1" dirty="0" smtClean="0">
              <a:latin typeface="Arial" pitchFamily="34" charset="0"/>
              <a:cs typeface="Arial" pitchFamily="34" charset="0"/>
            </a:endParaRPr>
          </a:p>
          <a:p>
            <a:pPr algn="ctr"/>
            <a:r>
              <a:rPr lang="en-MY" sz="1200" b="1" dirty="0" smtClean="0">
                <a:latin typeface="Arial" pitchFamily="34" charset="0"/>
                <a:cs typeface="Arial" pitchFamily="34" charset="0"/>
              </a:rPr>
              <a:t>MD </a:t>
            </a:r>
            <a:r>
              <a:rPr lang="en-MY" sz="1200" b="1" dirty="0">
                <a:latin typeface="Arial" pitchFamily="34" charset="0"/>
                <a:cs typeface="Arial" pitchFamily="34" charset="0"/>
              </a:rPr>
              <a:t>YUNUS </a:t>
            </a:r>
            <a:endParaRPr lang="en-US" sz="1200" b="1" dirty="0">
              <a:latin typeface="Arial" pitchFamily="34" charset="0"/>
              <a:cs typeface="Arial" pitchFamily="34" charset="0"/>
            </a:endParaRPr>
          </a:p>
        </p:txBody>
      </p:sp>
      <p:sp>
        <p:nvSpPr>
          <p:cNvPr id="47" name="TextBox 46"/>
          <p:cNvSpPr txBox="1"/>
          <p:nvPr/>
        </p:nvSpPr>
        <p:spPr>
          <a:xfrm>
            <a:off x="-14982" y="6061815"/>
            <a:ext cx="2801257" cy="338169"/>
          </a:xfrm>
          <a:prstGeom prst="rect">
            <a:avLst/>
          </a:prstGeom>
          <a:solidFill>
            <a:srgbClr val="C00000"/>
          </a:solidFill>
        </p:spPr>
        <p:txBody>
          <a:bodyPr wrap="square" rtlCol="0">
            <a:spAutoFit/>
          </a:bodyPr>
          <a:lstStyle/>
          <a:p>
            <a:pPr algn="ctr"/>
            <a:r>
              <a:rPr lang="en-SG" sz="1600" b="1" dirty="0">
                <a:solidFill>
                  <a:schemeClr val="bg1"/>
                </a:solidFill>
              </a:rPr>
              <a:t>9</a:t>
            </a:r>
            <a:r>
              <a:rPr lang="en-SG" sz="1600" b="1" dirty="0" smtClean="0">
                <a:solidFill>
                  <a:schemeClr val="bg1"/>
                </a:solidFill>
              </a:rPr>
              <a:t> AGENSI  KERAJAAN</a:t>
            </a:r>
            <a:endParaRPr lang="en-US" sz="1600" b="1" dirty="0">
              <a:solidFill>
                <a:schemeClr val="bg1"/>
              </a:solidFill>
            </a:endParaRPr>
          </a:p>
        </p:txBody>
      </p:sp>
      <p:sp>
        <p:nvSpPr>
          <p:cNvPr id="8" name="Slide Number Placeholder 7"/>
          <p:cNvSpPr>
            <a:spLocks noGrp="1"/>
          </p:cNvSpPr>
          <p:nvPr>
            <p:ph type="sldNum" sz="quarter" idx="12"/>
          </p:nvPr>
        </p:nvSpPr>
        <p:spPr>
          <a:xfrm>
            <a:off x="9320284" y="6356350"/>
            <a:ext cx="2743200" cy="365125"/>
          </a:xfrm>
        </p:spPr>
        <p:txBody>
          <a:bodyPr/>
          <a:lstStyle/>
          <a:p>
            <a:fld id="{C771C488-A391-419D-860C-B5FD32218363}" type="slidenum">
              <a:rPr lang="en-US" sz="1600" smtClean="0"/>
              <a:t>3</a:t>
            </a:fld>
            <a:endParaRPr lang="en-US" sz="1600" dirty="0"/>
          </a:p>
        </p:txBody>
      </p:sp>
    </p:spTree>
    <p:extLst>
      <p:ext uri="{BB962C8B-B14F-4D97-AF65-F5344CB8AC3E}">
        <p14:creationId xmlns:p14="http://schemas.microsoft.com/office/powerpoint/2010/main" val="188455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7384"/>
            <a:ext cx="7620000" cy="688538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 name="Rectangle 2"/>
          <p:cNvSpPr/>
          <p:nvPr/>
        </p:nvSpPr>
        <p:spPr>
          <a:xfrm>
            <a:off x="0" y="0"/>
            <a:ext cx="6081486" cy="6858000"/>
          </a:xfrm>
          <a:prstGeom prst="rect">
            <a:avLst/>
          </a:prstGeom>
          <a:solidFill>
            <a:srgbClr val="CCFFCC"/>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6666"/>
              </a:solidFill>
              <a:latin typeface="Arial" pitchFamily="34" charset="0"/>
              <a:cs typeface="Arial" pitchFamily="34" charset="0"/>
            </a:endParaRPr>
          </a:p>
        </p:txBody>
      </p:sp>
      <p:sp>
        <p:nvSpPr>
          <p:cNvPr id="4" name="Content Placeholder 3"/>
          <p:cNvSpPr txBox="1">
            <a:spLocks/>
          </p:cNvSpPr>
          <p:nvPr/>
        </p:nvSpPr>
        <p:spPr>
          <a:xfrm>
            <a:off x="467544" y="260648"/>
            <a:ext cx="5178514" cy="576064"/>
          </a:xfrm>
          <a:prstGeom prst="rect">
            <a:avLst/>
          </a:prstGeom>
        </p:spPr>
        <p:txBody>
          <a:bodyPr>
            <a:noAutofit/>
          </a:bodyPr>
          <a:lstStyle/>
          <a:p>
            <a:pPr algn="ctr"/>
            <a:r>
              <a:rPr lang="en-US" sz="2000" b="1" dirty="0" err="1" smtClean="0">
                <a:solidFill>
                  <a:srgbClr val="006666"/>
                </a:solidFill>
                <a:latin typeface="Arial" pitchFamily="34" charset="0"/>
                <a:cs typeface="Arial" pitchFamily="34" charset="0"/>
              </a:rPr>
              <a:t>Minit</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anose="020B0604020202020204" pitchFamily="34" charset="0"/>
                <a:cs typeface="Arial" panose="020B0604020202020204" pitchFamily="34" charset="0"/>
              </a:rPr>
              <a:t>Mesyuarat</a:t>
            </a:r>
            <a:r>
              <a:rPr lang="en-US" sz="2000" b="1" dirty="0" smtClean="0">
                <a:solidFill>
                  <a:srgbClr val="006666"/>
                </a:solidFill>
                <a:latin typeface="Arial" panose="020B0604020202020204" pitchFamily="34" charset="0"/>
                <a:cs typeface="Arial" panose="020B0604020202020204" pitchFamily="34" charset="0"/>
              </a:rPr>
              <a:t> CITP </a:t>
            </a:r>
          </a:p>
          <a:p>
            <a:pPr algn="ctr"/>
            <a:r>
              <a:rPr lang="en-US" sz="2000" b="1" dirty="0" smtClean="0">
                <a:solidFill>
                  <a:srgbClr val="006666"/>
                </a:solidFill>
                <a:latin typeface="Arial" panose="020B0604020202020204" pitchFamily="34" charset="0"/>
                <a:cs typeface="Arial" panose="020B0604020202020204" pitchFamily="34" charset="0"/>
              </a:rPr>
              <a:t>IWG13 </a:t>
            </a:r>
            <a:r>
              <a:rPr lang="en-US" sz="2000" b="1" dirty="0" err="1" smtClean="0">
                <a:solidFill>
                  <a:srgbClr val="006666"/>
                </a:solidFill>
                <a:latin typeface="Arial" panose="020B0604020202020204" pitchFamily="34" charset="0"/>
                <a:cs typeface="Arial" panose="020B0604020202020204" pitchFamily="34" charset="0"/>
              </a:rPr>
              <a:t>Bil</a:t>
            </a:r>
            <a:r>
              <a:rPr lang="en-US" sz="2000" b="1" dirty="0" smtClean="0">
                <a:solidFill>
                  <a:srgbClr val="006666"/>
                </a:solidFill>
                <a:latin typeface="Arial" panose="020B0604020202020204" pitchFamily="34" charset="0"/>
                <a:cs typeface="Arial" panose="020B0604020202020204" pitchFamily="34" charset="0"/>
              </a:rPr>
              <a:t>. 3 (21 </a:t>
            </a:r>
            <a:r>
              <a:rPr lang="en-US" sz="2000" b="1" dirty="0" err="1" smtClean="0">
                <a:solidFill>
                  <a:srgbClr val="006666"/>
                </a:solidFill>
                <a:latin typeface="Arial" panose="020B0604020202020204" pitchFamily="34" charset="0"/>
                <a:cs typeface="Arial" panose="020B0604020202020204" pitchFamily="34" charset="0"/>
              </a:rPr>
              <a:t>Februari</a:t>
            </a:r>
            <a:r>
              <a:rPr lang="en-US" sz="2000" b="1" dirty="0" smtClean="0">
                <a:solidFill>
                  <a:srgbClr val="006666"/>
                </a:solidFill>
                <a:latin typeface="Arial" panose="020B0604020202020204" pitchFamily="34" charset="0"/>
                <a:cs typeface="Arial" panose="020B0604020202020204" pitchFamily="34" charset="0"/>
              </a:rPr>
              <a:t> 2017)</a:t>
            </a:r>
          </a:p>
          <a:p>
            <a:pPr marL="0" marR="0" lvl="0" indent="0" algn="ctr" defTabSz="914400" rtl="0" eaLnBrk="1" fontAlgn="base" latinLnBrk="0" hangingPunct="1">
              <a:lnSpc>
                <a:spcPct val="100000"/>
              </a:lnSpc>
              <a:spcBef>
                <a:spcPts val="388"/>
              </a:spcBef>
              <a:spcAft>
                <a:spcPct val="0"/>
              </a:spcAft>
              <a:buClrTx/>
              <a:buSzTx/>
              <a:buFontTx/>
              <a:buNone/>
              <a:tabLst/>
              <a:defRPr/>
            </a:pP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graphicFrame>
        <p:nvGraphicFramePr>
          <p:cNvPr id="5" name="Content Placeholder 18"/>
          <p:cNvGraphicFramePr>
            <a:graphicFrameLocks/>
          </p:cNvGraphicFramePr>
          <p:nvPr>
            <p:extLst>
              <p:ext uri="{D42A27DB-BD31-4B8C-83A1-F6EECF244321}">
                <p14:modId xmlns:p14="http://schemas.microsoft.com/office/powerpoint/2010/main" val="1196865949"/>
              </p:ext>
            </p:extLst>
          </p:nvPr>
        </p:nvGraphicFramePr>
        <p:xfrm>
          <a:off x="222490" y="1015821"/>
          <a:ext cx="11795339" cy="5910871"/>
        </p:xfrm>
        <a:graphic>
          <a:graphicData uri="http://schemas.openxmlformats.org/drawingml/2006/table">
            <a:tbl>
              <a:tblPr firstRow="1" bandRow="1">
                <a:tableStyleId>{3B4B98B0-60AC-42C2-AFA5-B58CD77FA1E5}</a:tableStyleId>
              </a:tblPr>
              <a:tblGrid>
                <a:gridCol w="5873510">
                  <a:extLst>
                    <a:ext uri="{9D8B030D-6E8A-4147-A177-3AD203B41FA5}">
                      <a16:colId xmlns:a16="http://schemas.microsoft.com/office/drawing/2014/main" val="20000"/>
                    </a:ext>
                  </a:extLst>
                </a:gridCol>
                <a:gridCol w="5921829">
                  <a:extLst>
                    <a:ext uri="{9D8B030D-6E8A-4147-A177-3AD203B41FA5}">
                      <a16:colId xmlns:a16="http://schemas.microsoft.com/office/drawing/2014/main" val="20001"/>
                    </a:ext>
                  </a:extLst>
                </a:gridCol>
              </a:tblGrid>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50" b="0" kern="1200" dirty="0" err="1" smtClean="0">
                          <a:solidFill>
                            <a:srgbClr val="C00000"/>
                          </a:solidFill>
                          <a:latin typeface="Arial" pitchFamily="34" charset="0"/>
                          <a:ea typeface="+mn-ea"/>
                          <a:cs typeface="Arial" pitchFamily="34" charset="0"/>
                        </a:rPr>
                        <a:t>Perkara</a:t>
                      </a:r>
                      <a:r>
                        <a:rPr lang="en-US" sz="1450" b="0" kern="1200" dirty="0" smtClean="0">
                          <a:solidFill>
                            <a:srgbClr val="C00000"/>
                          </a:solidFill>
                          <a:latin typeface="Arial" pitchFamily="34" charset="0"/>
                          <a:ea typeface="+mn-ea"/>
                          <a:cs typeface="Arial" pitchFamily="34" charset="0"/>
                        </a:rPr>
                        <a:t> 5.3</a:t>
                      </a:r>
                      <a:endParaRPr lang="en-US" sz="1450" b="0" kern="1200" dirty="0" smtClean="0">
                        <a:solidFill>
                          <a:schemeClr val="dk1"/>
                        </a:solidFill>
                        <a:latin typeface="Arial" pitchFamily="34" charset="0"/>
                        <a:ea typeface="+mn-ea"/>
                        <a:cs typeface="Arial" pitchFamily="34" charset="0"/>
                      </a:endParaRPr>
                    </a:p>
                    <a:p>
                      <a:pPr>
                        <a:lnSpc>
                          <a:spcPct val="100000"/>
                        </a:lnSpc>
                      </a:pPr>
                      <a:r>
                        <a:rPr lang="en-US" sz="1450" b="0" kern="1200" dirty="0" err="1" smtClean="0">
                          <a:solidFill>
                            <a:schemeClr val="tx1"/>
                          </a:solidFill>
                          <a:effectLst/>
                          <a:latin typeface="Arial" panose="020B0604020202020204" pitchFamily="34" charset="0"/>
                          <a:ea typeface="+mn-ea"/>
                          <a:cs typeface="Arial" panose="020B0604020202020204" pitchFamily="34" charset="0"/>
                        </a:rPr>
                        <a:t>Penyiaran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maklumat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projek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pembinaan</a:t>
                      </a:r>
                      <a:r>
                        <a:rPr lang="en-US" sz="1450" b="0" kern="1200" dirty="0" smtClean="0">
                          <a:solidFill>
                            <a:schemeClr val="tx1"/>
                          </a:solidFill>
                          <a:effectLst/>
                          <a:latin typeface="Arial" panose="020B0604020202020204" pitchFamily="34" charset="0"/>
                          <a:ea typeface="+mn-ea"/>
                          <a:cs typeface="Arial" panose="020B0604020202020204" pitchFamily="34" charset="0"/>
                        </a:rPr>
                        <a:t> yang </a:t>
                      </a:r>
                      <a:r>
                        <a:rPr lang="en-US" sz="1450" b="0" kern="1200" dirty="0" err="1" smtClean="0">
                          <a:solidFill>
                            <a:schemeClr val="tx1"/>
                          </a:solidFill>
                          <a:effectLst/>
                          <a:latin typeface="Arial" panose="020B0604020202020204" pitchFamily="34" charset="0"/>
                          <a:ea typeface="+mn-ea"/>
                          <a:cs typeface="Arial" panose="020B0604020202020204" pitchFamily="34" charset="0"/>
                        </a:rPr>
                        <a:t>telah</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diluluskan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sebagai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petunjuk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dalam</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perancangan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perniagaan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endParaRPr lang="en-US" sz="1450" b="0" kern="1200" dirty="0">
                        <a:solidFill>
                          <a:schemeClr val="tx1"/>
                        </a:solidFill>
                        <a:effectLst/>
                        <a:latin typeface="Arial" panose="020B0604020202020204" pitchFamily="34" charset="0"/>
                        <a:ea typeface="+mn-ea"/>
                        <a:cs typeface="Arial" panose="020B0604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a:lnSpc>
                          <a:spcPct val="100000"/>
                        </a:lnSpc>
                      </a:pPr>
                      <a:r>
                        <a:rPr lang="en-US" sz="1450" b="0" kern="1200" dirty="0" smtClean="0">
                          <a:solidFill>
                            <a:schemeClr val="dk1"/>
                          </a:solidFill>
                          <a:latin typeface="Arial" pitchFamily="34" charset="0"/>
                          <a:ea typeface="+mn-ea"/>
                          <a:cs typeface="Arial" pitchFamily="34" charset="0"/>
                        </a:rPr>
                        <a:t>CIDB </a:t>
                      </a:r>
                      <a:r>
                        <a:rPr lang="en-US" sz="1450" b="0" kern="1200" dirty="0" err="1" smtClean="0">
                          <a:solidFill>
                            <a:schemeClr val="dk1"/>
                          </a:solidFill>
                          <a:latin typeface="Arial" pitchFamily="34" charset="0"/>
                          <a:ea typeface="+mn-ea"/>
                          <a:cs typeface="Arial" pitchFamily="34" charset="0"/>
                        </a:rPr>
                        <a:t>telah</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mengadakan</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perbincangan</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dengan</a:t>
                      </a:r>
                      <a:r>
                        <a:rPr lang="en-US" sz="1450" b="0" kern="1200" dirty="0" smtClean="0">
                          <a:solidFill>
                            <a:schemeClr val="dk1"/>
                          </a:solidFill>
                          <a:latin typeface="Arial" pitchFamily="34" charset="0"/>
                          <a:ea typeface="+mn-ea"/>
                          <a:cs typeface="Arial" pitchFamily="34" charset="0"/>
                        </a:rPr>
                        <a:t> JKT </a:t>
                      </a:r>
                      <a:r>
                        <a:rPr lang="en-US" sz="1450" b="0" kern="1200" dirty="0" err="1" smtClean="0">
                          <a:solidFill>
                            <a:schemeClr val="dk1"/>
                          </a:solidFill>
                          <a:latin typeface="Arial" pitchFamily="34" charset="0"/>
                          <a:ea typeface="+mn-ea"/>
                          <a:cs typeface="Arial" pitchFamily="34" charset="0"/>
                        </a:rPr>
                        <a:t>pada</a:t>
                      </a:r>
                      <a:r>
                        <a:rPr lang="en-US" sz="1450" b="0" kern="1200" dirty="0" smtClean="0">
                          <a:solidFill>
                            <a:schemeClr val="dk1"/>
                          </a:solidFill>
                          <a:latin typeface="Arial" pitchFamily="34" charset="0"/>
                          <a:ea typeface="+mn-ea"/>
                          <a:cs typeface="Arial" pitchFamily="34" charset="0"/>
                        </a:rPr>
                        <a:t> 5</a:t>
                      </a:r>
                      <a:r>
                        <a:rPr lang="en-US" sz="1450" b="0" kern="1200" baseline="0" dirty="0" smtClean="0">
                          <a:solidFill>
                            <a:schemeClr val="dk1"/>
                          </a:solidFill>
                          <a:latin typeface="Arial" pitchFamily="34" charset="0"/>
                          <a:ea typeface="+mn-ea"/>
                          <a:cs typeface="Arial" pitchFamily="34" charset="0"/>
                        </a:rPr>
                        <a:t> Mei 2017.</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Hasil</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perbincangan</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mendapati</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t</a:t>
                      </a:r>
                      <a:r>
                        <a:rPr lang="en-US" sz="1450" b="0" kern="1200" dirty="0" err="1" smtClean="0">
                          <a:solidFill>
                            <a:schemeClr val="tx1"/>
                          </a:solidFill>
                          <a:effectLst/>
                          <a:latin typeface="Arial" panose="020B0604020202020204" pitchFamily="34" charset="0"/>
                          <a:ea typeface="+mn-ea"/>
                          <a:cs typeface="Arial" panose="020B0604020202020204" pitchFamily="34" charset="0"/>
                        </a:rPr>
                        <a:t>erdapat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isu</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sensitiviti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untuk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siaran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maklumat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projek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kerajaan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kepada</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industri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kerana</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dikhuatiri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boleh</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mengganggu</a:t>
                      </a:r>
                      <a:r>
                        <a:rPr lang="en-US" sz="1450" b="0" kern="1200" dirty="0" smtClean="0">
                          <a:solidFill>
                            <a:schemeClr val="tx1"/>
                          </a:solidFill>
                          <a:effectLst/>
                          <a:latin typeface="Arial" panose="020B0604020202020204" pitchFamily="34" charset="0"/>
                          <a:ea typeface="+mn-ea"/>
                          <a:cs typeface="Arial" panose="020B0604020202020204" pitchFamily="34" charset="0"/>
                        </a:rPr>
                        <a:t> proses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perolehan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kerajaan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Bagi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projek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swasta</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tiada</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halangan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untuk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siaran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dan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ianya</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telah</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disahkan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oleh</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smtClean="0">
                          <a:solidFill>
                            <a:schemeClr val="tx1"/>
                          </a:solidFill>
                          <a:effectLst/>
                          <a:latin typeface="Arial" panose="020B0604020202020204" pitchFamily="34" charset="0"/>
                          <a:ea typeface="+mn-ea"/>
                          <a:cs typeface="Arial" panose="020B0604020202020204" pitchFamily="34" charset="0"/>
                        </a:rPr>
                        <a:t>REHDA. </a:t>
                      </a:r>
                      <a:r>
                        <a:rPr lang="en-US" sz="1450" b="0" kern="1200" dirty="0" err="1" smtClean="0">
                          <a:solidFill>
                            <a:schemeClr val="tx1"/>
                          </a:solidFill>
                          <a:effectLst/>
                          <a:latin typeface="Arial" panose="020B0604020202020204" pitchFamily="34" charset="0"/>
                          <a:ea typeface="+mn-ea"/>
                          <a:cs typeface="Arial" panose="020B0604020202020204" pitchFamily="34" charset="0"/>
                        </a:rPr>
                        <a:t>Adalah</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dicadangkan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i</a:t>
                      </a:r>
                      <a:r>
                        <a:rPr lang="en-US" sz="1450" b="0" kern="1200" dirty="0" err="1" smtClean="0">
                          <a:solidFill>
                            <a:schemeClr val="tx1"/>
                          </a:solidFill>
                          <a:effectLst/>
                          <a:latin typeface="Arial" panose="020B0604020202020204" pitchFamily="34" charset="0"/>
                          <a:ea typeface="+mn-ea"/>
                          <a:cs typeface="Arial" panose="020B0604020202020204" pitchFamily="34" charset="0"/>
                        </a:rPr>
                        <a:t>su</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ini</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diangkat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ke</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peringkat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tadbir</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urus</a:t>
                      </a:r>
                      <a:r>
                        <a:rPr lang="en-US" sz="1450" b="0" kern="1200" dirty="0" smtClean="0">
                          <a:solidFill>
                            <a:schemeClr val="tx1"/>
                          </a:solidFill>
                          <a:effectLst/>
                          <a:latin typeface="Arial" panose="020B0604020202020204" pitchFamily="34" charset="0"/>
                          <a:ea typeface="+mn-ea"/>
                          <a:cs typeface="Arial" panose="020B0604020202020204" pitchFamily="34" charset="0"/>
                        </a:rPr>
                        <a:t> CITP yang </a:t>
                      </a:r>
                      <a:r>
                        <a:rPr lang="en-US" sz="1450" b="0" kern="1200" dirty="0" err="1" smtClean="0">
                          <a:solidFill>
                            <a:schemeClr val="tx1"/>
                          </a:solidFill>
                          <a:effectLst/>
                          <a:latin typeface="Arial" panose="020B0604020202020204" pitchFamily="34" charset="0"/>
                          <a:ea typeface="+mn-ea"/>
                          <a:cs typeface="Arial" panose="020B0604020202020204" pitchFamily="34" charset="0"/>
                        </a:rPr>
                        <a:t>lebih</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tinggi</a:t>
                      </a:r>
                      <a:r>
                        <a:rPr lang="en-US" sz="1450" b="0" kern="1200" dirty="0" smtClean="0">
                          <a:solidFill>
                            <a:schemeClr val="tx1"/>
                          </a:solidFill>
                          <a:effectLst/>
                          <a:latin typeface="Arial" panose="020B0604020202020204" pitchFamily="34" charset="0"/>
                          <a:ea typeface="+mn-ea"/>
                          <a:cs typeface="Arial" panose="020B0604020202020204" pitchFamily="34" charset="0"/>
                        </a:rPr>
                        <a:t> CITP-TWG3/P </a:t>
                      </a:r>
                      <a:r>
                        <a:rPr lang="en-US" sz="1450" b="0" kern="1200" dirty="0" err="1" smtClean="0">
                          <a:solidFill>
                            <a:schemeClr val="tx1"/>
                          </a:solidFill>
                          <a:effectLst/>
                          <a:latin typeface="Arial" panose="020B0604020202020204" pitchFamily="34" charset="0"/>
                          <a:ea typeface="+mn-ea"/>
                          <a:cs typeface="Arial" panose="020B0604020202020204" pitchFamily="34" charset="0"/>
                        </a:rPr>
                        <a:t>untuk</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kelulusan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a:t>
                      </a:r>
                      <a:endParaRPr lang="en-US" sz="1450" b="0" kern="1200" dirty="0" smtClean="0">
                        <a:solidFill>
                          <a:schemeClr val="tx1"/>
                        </a:solidFill>
                        <a:effectLst/>
                        <a:latin typeface="Arial" panose="020B0604020202020204" pitchFamily="34" charset="0"/>
                        <a:ea typeface="+mn-ea"/>
                        <a:cs typeface="Arial" panose="020B0604020202020204" pitchFamily="34" charset="0"/>
                      </a:endParaRPr>
                    </a:p>
                    <a:p>
                      <a:pPr>
                        <a:lnSpc>
                          <a:spcPct val="100000"/>
                        </a:lnSpc>
                      </a:pPr>
                      <a:endParaRPr lang="en-US" sz="1450" b="0" kern="1200" dirty="0" smtClean="0">
                        <a:solidFill>
                          <a:schemeClr val="tx1"/>
                        </a:solidFill>
                        <a:effectLst/>
                        <a:latin typeface="Arial" panose="020B0604020202020204" pitchFamily="34" charset="0"/>
                        <a:ea typeface="+mn-ea"/>
                        <a:cs typeface="Arial" panose="020B0604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0839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50" b="0" dirty="0" err="1" smtClean="0">
                          <a:solidFill>
                            <a:srgbClr val="C00000"/>
                          </a:solidFill>
                          <a:latin typeface="Arial" panose="020B0604020202020204" pitchFamily="34" charset="0"/>
                          <a:cs typeface="Arial" panose="020B0604020202020204" pitchFamily="34" charset="0"/>
                        </a:rPr>
                        <a:t>Perkara</a:t>
                      </a:r>
                      <a:r>
                        <a:rPr lang="en-US" sz="1450" b="0" dirty="0" smtClean="0">
                          <a:solidFill>
                            <a:srgbClr val="C00000"/>
                          </a:solidFill>
                          <a:latin typeface="Arial" panose="020B0604020202020204" pitchFamily="34" charset="0"/>
                          <a:cs typeface="Arial" panose="020B0604020202020204" pitchFamily="34" charset="0"/>
                        </a:rPr>
                        <a:t> 5.6</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450" b="0" kern="1200" dirty="0" err="1" smtClean="0">
                          <a:solidFill>
                            <a:schemeClr val="dk1"/>
                          </a:solidFill>
                          <a:latin typeface="Arial" panose="020B0604020202020204" pitchFamily="34" charset="0"/>
                          <a:ea typeface="+mn-ea"/>
                          <a:cs typeface="Arial" panose="020B0604020202020204" pitchFamily="34" charset="0"/>
                        </a:rPr>
                        <a:t>Lembaga</a:t>
                      </a:r>
                      <a:r>
                        <a:rPr lang="en-US" sz="1450" b="0" kern="1200" dirty="0" smtClean="0">
                          <a:solidFill>
                            <a:schemeClr val="dk1"/>
                          </a:solidFill>
                          <a:latin typeface="Arial" panose="020B0604020202020204" pitchFamily="34" charset="0"/>
                          <a:ea typeface="+mn-ea"/>
                          <a:cs typeface="Arial" panose="020B0604020202020204" pitchFamily="34" charset="0"/>
                        </a:rPr>
                        <a:t> professional </a:t>
                      </a:r>
                      <a:r>
                        <a:rPr lang="en-US" sz="1450" b="0" kern="1200" dirty="0" err="1" smtClean="0">
                          <a:solidFill>
                            <a:schemeClr val="dk1"/>
                          </a:solidFill>
                          <a:latin typeface="Arial" panose="020B0604020202020204" pitchFamily="34" charset="0"/>
                          <a:ea typeface="+mn-ea"/>
                          <a:cs typeface="Arial" panose="020B0604020202020204" pitchFamily="34" charset="0"/>
                        </a:rPr>
                        <a:t>membangunkan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kelas</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kriteria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pendaftaran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perunding</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supaya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perolehan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projek</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dimaklumkan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kepada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Ini</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bagi</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mengenalpasti</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profil</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perunding</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untuk</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eksport</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perkhidmatan</a:t>
                      </a:r>
                      <a:r>
                        <a:rPr lang="en-US" sz="1450" b="0" kern="1200" baseline="0" dirty="0" smtClean="0">
                          <a:solidFill>
                            <a:schemeClr val="dk1"/>
                          </a:solidFill>
                          <a:latin typeface="Arial" panose="020B0604020202020204" pitchFamily="34" charset="0"/>
                          <a:ea typeface="+mn-ea"/>
                          <a:cs typeface="Arial" panose="020B0604020202020204" pitchFamily="34" charset="0"/>
                        </a:rPr>
                        <a:t>.</a:t>
                      </a:r>
                      <a:endParaRPr lang="en-US" sz="1450" b="0" kern="120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50" b="0" kern="1200" baseline="0" dirty="0" smtClean="0">
                          <a:solidFill>
                            <a:schemeClr val="dk1"/>
                          </a:solidFill>
                          <a:latin typeface="Arial" panose="020B0604020202020204" pitchFamily="34" charset="0"/>
                          <a:ea typeface="+mn-ea"/>
                          <a:cs typeface="Arial" panose="020B0604020202020204" pitchFamily="34" charset="0"/>
                        </a:rPr>
                        <a:t>CIDB </a:t>
                      </a:r>
                      <a:r>
                        <a:rPr lang="en-US" sz="1450" b="0" kern="1200" baseline="0" dirty="0" err="1" smtClean="0">
                          <a:solidFill>
                            <a:schemeClr val="dk1"/>
                          </a:solidFill>
                          <a:latin typeface="Arial" panose="020B0604020202020204" pitchFamily="34" charset="0"/>
                          <a:ea typeface="+mn-ea"/>
                          <a:cs typeface="Arial" panose="020B0604020202020204" pitchFamily="34" charset="0"/>
                        </a:rPr>
                        <a:t>telah</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mengadakan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mesyuarat</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bersama</a:t>
                      </a:r>
                      <a:r>
                        <a:rPr lang="en-US" sz="1450" b="0" kern="1200" baseline="0" dirty="0" smtClean="0">
                          <a:solidFill>
                            <a:schemeClr val="dk1"/>
                          </a:solidFill>
                          <a:latin typeface="Arial" panose="020B0604020202020204" pitchFamily="34" charset="0"/>
                          <a:ea typeface="+mn-ea"/>
                          <a:cs typeface="Arial" panose="020B0604020202020204" pitchFamily="34" charset="0"/>
                        </a:rPr>
                        <a:t> 3 </a:t>
                      </a:r>
                      <a:r>
                        <a:rPr lang="en-US" sz="145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pada</a:t>
                      </a:r>
                      <a:r>
                        <a:rPr lang="en-US" sz="1450" b="0" kern="1200" baseline="0" dirty="0" smtClean="0">
                          <a:solidFill>
                            <a:schemeClr val="dk1"/>
                          </a:solidFill>
                          <a:latin typeface="Arial" panose="020B0604020202020204" pitchFamily="34" charset="0"/>
                          <a:ea typeface="+mn-ea"/>
                          <a:cs typeface="Arial" panose="020B0604020202020204" pitchFamily="34" charset="0"/>
                        </a:rPr>
                        <a:t> 7 Jun 2017 </a:t>
                      </a:r>
                      <a:r>
                        <a:rPr lang="en-US" sz="1450" b="0" kern="1200" baseline="0" dirty="0" err="1" smtClean="0">
                          <a:solidFill>
                            <a:schemeClr val="dk1"/>
                          </a:solidFill>
                          <a:latin typeface="Arial" panose="020B0604020202020204" pitchFamily="34" charset="0"/>
                          <a:ea typeface="+mn-ea"/>
                          <a:cs typeface="Arial" panose="020B0604020202020204" pitchFamily="34" charset="0"/>
                        </a:rPr>
                        <a:t>bagi</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mendapatkan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persetujuan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mengembangkan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maklumat</a:t>
                      </a:r>
                      <a:r>
                        <a:rPr lang="en-US" sz="1450" b="0" kern="1200" baseline="0" dirty="0" smtClean="0">
                          <a:solidFill>
                            <a:schemeClr val="dk1"/>
                          </a:solidFill>
                          <a:latin typeface="Arial" panose="020B0604020202020204" pitchFamily="34" charset="0"/>
                          <a:ea typeface="+mn-ea"/>
                          <a:cs typeface="Arial" panose="020B0604020202020204" pitchFamily="34" charset="0"/>
                        </a:rPr>
                        <a:t> professional yang </a:t>
                      </a:r>
                      <a:r>
                        <a:rPr lang="en-US" sz="1450" b="0" kern="1200" baseline="0" dirty="0" err="1" smtClean="0">
                          <a:solidFill>
                            <a:schemeClr val="dk1"/>
                          </a:solidFill>
                          <a:latin typeface="Arial" panose="020B0604020202020204" pitchFamily="34" charset="0"/>
                          <a:ea typeface="+mn-ea"/>
                          <a:cs typeface="Arial" panose="020B0604020202020204" pitchFamily="34" charset="0"/>
                        </a:rPr>
                        <a:t>berdaftar</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dengan</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Lembaga</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Profesional</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latin typeface="Arial" panose="020B0604020202020204" pitchFamily="34" charset="0"/>
                          <a:ea typeface="+mn-ea"/>
                          <a:cs typeface="Arial" panose="020B0604020202020204" pitchFamily="34" charset="0"/>
                        </a:rPr>
                        <a:t>kepada</a:t>
                      </a:r>
                      <a:r>
                        <a:rPr lang="en-US" sz="1450" b="0" kern="1200" baseline="0" dirty="0" smtClean="0">
                          <a:solidFill>
                            <a:schemeClr val="dk1"/>
                          </a:solidFill>
                          <a:latin typeface="Arial" panose="020B0604020202020204" pitchFamily="34" charset="0"/>
                          <a:ea typeface="+mn-ea"/>
                          <a:cs typeface="Arial" panose="020B0604020202020204" pitchFamily="34" charset="0"/>
                        </a:rPr>
                        <a:t> portal NCIIC.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50" b="0" kern="1200" baseline="0" dirty="0" smtClean="0">
                        <a:solidFill>
                          <a:schemeClr val="dk1"/>
                        </a:solidFill>
                        <a:effectLst/>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Susulan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daripada</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itu</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mesyuarat</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bersama</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dengan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Lembaga</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Profesional</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dan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dipengerusikan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oleh</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KSU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diadakan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pada</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5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Oktober</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2017.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Mesyuarat</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ini</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dk1"/>
                          </a:solidFill>
                          <a:effectLst/>
                          <a:latin typeface="Arial" panose="020B0604020202020204" pitchFamily="34" charset="0"/>
                          <a:ea typeface="+mn-ea"/>
                          <a:cs typeface="Arial" panose="020B0604020202020204" pitchFamily="34" charset="0"/>
                        </a:rPr>
                        <a:t>bertujuan</a:t>
                      </a:r>
                      <a:r>
                        <a:rPr lang="en-US" sz="1450" b="0" kern="1200" baseline="0" dirty="0" smtClean="0">
                          <a:solidFill>
                            <a:schemeClr val="dk1"/>
                          </a:solidFill>
                          <a:effectLst/>
                          <a:latin typeface="Arial" panose="020B0604020202020204" pitchFamily="34" charset="0"/>
                          <a:ea typeface="+mn-ea"/>
                          <a:cs typeface="Arial" panose="020B0604020202020204" pitchFamily="34" charset="0"/>
                        </a:rPr>
                        <a:t> m</a:t>
                      </a:r>
                      <a:r>
                        <a:rPr lang="en-MY" sz="1450" kern="1200" dirty="0" err="1" smtClean="0">
                          <a:solidFill>
                            <a:schemeClr val="tx1"/>
                          </a:solidFill>
                          <a:effectLst/>
                          <a:latin typeface="Arial" panose="020B0604020202020204" pitchFamily="34" charset="0"/>
                          <a:ea typeface="+mn-ea"/>
                          <a:cs typeface="Arial" panose="020B0604020202020204" pitchFamily="34" charset="0"/>
                        </a:rPr>
                        <a:t>enyelaras</a:t>
                      </a:r>
                      <a:r>
                        <a:rPr lang="en-MY" sz="1450" kern="1200" dirty="0" smtClean="0">
                          <a:solidFill>
                            <a:schemeClr val="tx1"/>
                          </a:solidFill>
                          <a:effectLst/>
                          <a:latin typeface="Arial" panose="020B0604020202020204" pitchFamily="34" charset="0"/>
                          <a:ea typeface="+mn-ea"/>
                          <a:cs typeface="Arial" panose="020B0604020202020204" pitchFamily="34" charset="0"/>
                        </a:rPr>
                        <a:t> </a:t>
                      </a:r>
                      <a:r>
                        <a:rPr lang="en-MY" sz="1450" kern="1200" dirty="0" err="1" smtClean="0">
                          <a:solidFill>
                            <a:schemeClr val="tx1"/>
                          </a:solidFill>
                          <a:effectLst/>
                          <a:latin typeface="Arial" panose="020B0604020202020204" pitchFamily="34" charset="0"/>
                          <a:ea typeface="+mn-ea"/>
                          <a:cs typeface="Arial" panose="020B0604020202020204" pitchFamily="34" charset="0"/>
                        </a:rPr>
                        <a:t>pelaksanaan</a:t>
                      </a:r>
                      <a:r>
                        <a:rPr lang="en-MY" sz="1450" kern="1200" dirty="0" smtClean="0">
                          <a:solidFill>
                            <a:schemeClr val="tx1"/>
                          </a:solidFill>
                          <a:effectLst/>
                          <a:latin typeface="Arial" panose="020B0604020202020204" pitchFamily="34" charset="0"/>
                          <a:ea typeface="+mn-ea"/>
                          <a:cs typeface="Arial" panose="020B0604020202020204" pitchFamily="34" charset="0"/>
                        </a:rPr>
                        <a:t> </a:t>
                      </a:r>
                      <a:r>
                        <a:rPr lang="en-MY" sz="1450" kern="1200" dirty="0" err="1" smtClean="0">
                          <a:solidFill>
                            <a:schemeClr val="tx1"/>
                          </a:solidFill>
                          <a:effectLst/>
                          <a:latin typeface="Arial" panose="020B0604020202020204" pitchFamily="34" charset="0"/>
                          <a:ea typeface="+mn-ea"/>
                          <a:cs typeface="Arial" panose="020B0604020202020204" pitchFamily="34" charset="0"/>
                        </a:rPr>
                        <a:t>pembangunan</a:t>
                      </a:r>
                      <a:r>
                        <a:rPr lang="en-MY" sz="1450" kern="1200" dirty="0" smtClean="0">
                          <a:solidFill>
                            <a:schemeClr val="tx1"/>
                          </a:solidFill>
                          <a:effectLst/>
                          <a:latin typeface="Arial" panose="020B0604020202020204" pitchFamily="34" charset="0"/>
                          <a:ea typeface="+mn-ea"/>
                          <a:cs typeface="Arial" panose="020B0604020202020204" pitchFamily="34" charset="0"/>
                        </a:rPr>
                        <a:t> </a:t>
                      </a:r>
                      <a:r>
                        <a:rPr lang="en-MY" sz="1450" kern="1200" dirty="0" err="1" smtClean="0">
                          <a:solidFill>
                            <a:schemeClr val="tx1"/>
                          </a:solidFill>
                          <a:effectLst/>
                          <a:latin typeface="Arial" panose="020B0604020202020204" pitchFamily="34" charset="0"/>
                          <a:ea typeface="+mn-ea"/>
                          <a:cs typeface="Arial" panose="020B0604020202020204" pitchFamily="34" charset="0"/>
                        </a:rPr>
                        <a:t>profil</a:t>
                      </a:r>
                      <a:r>
                        <a:rPr lang="en-MY" sz="1450" kern="1200" dirty="0" smtClean="0">
                          <a:solidFill>
                            <a:schemeClr val="tx1"/>
                          </a:solidFill>
                          <a:effectLst/>
                          <a:latin typeface="Arial" panose="020B0604020202020204" pitchFamily="34" charset="0"/>
                          <a:ea typeface="+mn-ea"/>
                          <a:cs typeface="Arial" panose="020B0604020202020204" pitchFamily="34" charset="0"/>
                        </a:rPr>
                        <a:t> </a:t>
                      </a:r>
                      <a:r>
                        <a:rPr lang="en-MY" sz="1450" kern="1200" dirty="0" err="1" smtClean="0">
                          <a:solidFill>
                            <a:schemeClr val="tx1"/>
                          </a:solidFill>
                          <a:effectLst/>
                          <a:latin typeface="Arial" panose="020B0604020202020204" pitchFamily="34" charset="0"/>
                          <a:ea typeface="+mn-ea"/>
                          <a:cs typeface="Arial" panose="020B0604020202020204" pitchFamily="34" charset="0"/>
                        </a:rPr>
                        <a:t>perunding</a:t>
                      </a:r>
                      <a:r>
                        <a:rPr lang="en-MY" sz="1450" kern="1200" dirty="0" smtClean="0">
                          <a:solidFill>
                            <a:schemeClr val="tx1"/>
                          </a:solidFill>
                          <a:effectLst/>
                          <a:latin typeface="Arial" panose="020B0604020202020204" pitchFamily="34" charset="0"/>
                          <a:ea typeface="+mn-ea"/>
                          <a:cs typeface="Arial" panose="020B0604020202020204" pitchFamily="34" charset="0"/>
                        </a:rPr>
                        <a:t> </a:t>
                      </a:r>
                      <a:r>
                        <a:rPr lang="en-MY" sz="1450" kern="1200" dirty="0" err="1" smtClean="0">
                          <a:solidFill>
                            <a:schemeClr val="tx1"/>
                          </a:solidFill>
                          <a:effectLst/>
                          <a:latin typeface="Arial" panose="020B0604020202020204" pitchFamily="34" charset="0"/>
                          <a:ea typeface="+mn-ea"/>
                          <a:cs typeface="Arial" panose="020B0604020202020204" pitchFamily="34" charset="0"/>
                        </a:rPr>
                        <a:t>profesional</a:t>
                      </a:r>
                      <a:r>
                        <a:rPr lang="en-US" sz="1450" b="0" kern="1200" baseline="0" dirty="0" smtClean="0">
                          <a:solidFill>
                            <a:schemeClr val="dk1"/>
                          </a:solidFill>
                          <a:latin typeface="Arial" panose="020B0604020202020204" pitchFamily="34" charset="0"/>
                          <a:ea typeface="+mn-ea"/>
                          <a:cs typeface="Arial" panose="020B0604020202020204" pitchFamily="34"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50" b="0" kern="1200" baseline="0" dirty="0" smtClean="0">
                        <a:solidFill>
                          <a:schemeClr val="dk1"/>
                        </a:solidFill>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50" b="0" i="1" kern="1200" baseline="0" dirty="0" err="1" smtClean="0">
                          <a:solidFill>
                            <a:schemeClr val="dk1"/>
                          </a:solidFill>
                          <a:latin typeface="Arial" panose="020B0604020202020204" pitchFamily="34" charset="0"/>
                          <a:ea typeface="+mn-ea"/>
                          <a:cs typeface="Arial" panose="020B0604020202020204" pitchFamily="34" charset="0"/>
                        </a:rPr>
                        <a:t>Maklumat</a:t>
                      </a:r>
                      <a:r>
                        <a:rPr lang="en-US" sz="1450" b="0" i="1" kern="1200" baseline="0" dirty="0" smtClean="0">
                          <a:solidFill>
                            <a:schemeClr val="dk1"/>
                          </a:solidFill>
                          <a:latin typeface="Arial" panose="020B0604020202020204" pitchFamily="34" charset="0"/>
                          <a:ea typeface="+mn-ea"/>
                          <a:cs typeface="Arial" panose="020B0604020202020204" pitchFamily="34" charset="0"/>
                        </a:rPr>
                        <a:t> </a:t>
                      </a:r>
                      <a:r>
                        <a:rPr lang="en-US" sz="1450" b="0" i="1" kern="1200" baseline="0" dirty="0" err="1" smtClean="0">
                          <a:solidFill>
                            <a:schemeClr val="dk1"/>
                          </a:solidFill>
                          <a:latin typeface="Arial" panose="020B0604020202020204" pitchFamily="34" charset="0"/>
                          <a:ea typeface="+mn-ea"/>
                          <a:cs typeface="Arial" panose="020B0604020202020204" pitchFamily="34" charset="0"/>
                        </a:rPr>
                        <a:t>lanjut</a:t>
                      </a:r>
                      <a:r>
                        <a:rPr lang="en-US" sz="1450" b="0" i="1" kern="1200" baseline="0" dirty="0" smtClean="0">
                          <a:solidFill>
                            <a:schemeClr val="dk1"/>
                          </a:solidFill>
                          <a:latin typeface="Arial" panose="020B0604020202020204" pitchFamily="34" charset="0"/>
                          <a:ea typeface="+mn-ea"/>
                          <a:cs typeface="Arial" panose="020B0604020202020204" pitchFamily="34" charset="0"/>
                        </a:rPr>
                        <a:t> </a:t>
                      </a:r>
                      <a:r>
                        <a:rPr lang="en-US" sz="1450" b="0" i="1" kern="1200" baseline="0" dirty="0" err="1" smtClean="0">
                          <a:solidFill>
                            <a:schemeClr val="dk1"/>
                          </a:solidFill>
                          <a:latin typeface="Arial" panose="020B0604020202020204" pitchFamily="34" charset="0"/>
                          <a:ea typeface="+mn-ea"/>
                          <a:cs typeface="Arial" panose="020B0604020202020204" pitchFamily="34" charset="0"/>
                        </a:rPr>
                        <a:t>pada</a:t>
                      </a:r>
                      <a:r>
                        <a:rPr lang="en-US" sz="1450" b="0" i="1" kern="1200" baseline="0" dirty="0" smtClean="0">
                          <a:solidFill>
                            <a:schemeClr val="dk1"/>
                          </a:solidFill>
                          <a:latin typeface="Arial" panose="020B0604020202020204" pitchFamily="34" charset="0"/>
                          <a:ea typeface="+mn-ea"/>
                          <a:cs typeface="Arial" panose="020B0604020202020204" pitchFamily="34" charset="0"/>
                        </a:rPr>
                        <a:t>  Slide 16</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50" b="0" i="1" kern="1200" baseline="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0839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50" b="0" kern="1200" dirty="0" err="1" smtClean="0">
                          <a:solidFill>
                            <a:srgbClr val="C00000"/>
                          </a:solidFill>
                          <a:latin typeface="Arial" pitchFamily="34" charset="0"/>
                          <a:ea typeface="+mn-ea"/>
                          <a:cs typeface="Arial" pitchFamily="34" charset="0"/>
                        </a:rPr>
                        <a:t>Perkara</a:t>
                      </a:r>
                      <a:r>
                        <a:rPr lang="en-US" sz="1450" b="0" kern="1200" dirty="0" smtClean="0">
                          <a:solidFill>
                            <a:srgbClr val="C00000"/>
                          </a:solidFill>
                          <a:latin typeface="Arial" pitchFamily="34" charset="0"/>
                          <a:ea typeface="+mn-ea"/>
                          <a:cs typeface="Arial" pitchFamily="34" charset="0"/>
                        </a:rPr>
                        <a:t> 5.7</a:t>
                      </a:r>
                      <a:endParaRPr lang="en-US" sz="1450" b="0" kern="1200" dirty="0" smtClean="0">
                        <a:solidFill>
                          <a:schemeClr val="dk1"/>
                        </a:solidFill>
                        <a:latin typeface="Arial" pitchFamily="34" charset="0"/>
                        <a:ea typeface="+mn-ea"/>
                        <a:cs typeface="Arial" pitchFamily="34" charset="0"/>
                      </a:endParaRPr>
                    </a:p>
                    <a:p>
                      <a:r>
                        <a:rPr lang="en-US" sz="1450" b="0" kern="1200" dirty="0" smtClean="0">
                          <a:solidFill>
                            <a:schemeClr val="tx1"/>
                          </a:solidFill>
                          <a:effectLst/>
                          <a:latin typeface="Arial" panose="020B0604020202020204" pitchFamily="34" charset="0"/>
                          <a:ea typeface="+mn-ea"/>
                          <a:cs typeface="Arial" panose="020B0604020202020204" pitchFamily="34" charset="0"/>
                        </a:rPr>
                        <a:t>DOSM </a:t>
                      </a:r>
                      <a:r>
                        <a:rPr lang="en-US" sz="1450" b="0" kern="1200" dirty="0" err="1" smtClean="0">
                          <a:solidFill>
                            <a:schemeClr val="tx1"/>
                          </a:solidFill>
                          <a:effectLst/>
                          <a:latin typeface="Arial" panose="020B0604020202020204" pitchFamily="34" charset="0"/>
                          <a:ea typeface="+mn-ea"/>
                          <a:cs typeface="Arial" panose="020B0604020202020204" pitchFamily="34" charset="0"/>
                        </a:rPr>
                        <a:t>memperluaskan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liputan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soalselidik</a:t>
                      </a:r>
                      <a:r>
                        <a:rPr lang="en-US" sz="1450" b="0" kern="1200" dirty="0" smtClean="0">
                          <a:solidFill>
                            <a:schemeClr val="tx1"/>
                          </a:solidFill>
                          <a:effectLst/>
                          <a:latin typeface="Arial" panose="020B0604020202020204" pitchFamily="34" charset="0"/>
                          <a:ea typeface="+mn-ea"/>
                          <a:cs typeface="Arial" panose="020B0604020202020204" pitchFamily="34" charset="0"/>
                        </a:rPr>
                        <a:t> agar </a:t>
                      </a:r>
                      <a:r>
                        <a:rPr lang="en-US" sz="1450" b="0" kern="1200" dirty="0" err="1" smtClean="0">
                          <a:solidFill>
                            <a:schemeClr val="tx1"/>
                          </a:solidFill>
                          <a:effectLst/>
                          <a:latin typeface="Arial" panose="020B0604020202020204" pitchFamily="34" charset="0"/>
                          <a:ea typeface="+mn-ea"/>
                          <a:cs typeface="Arial" panose="020B0604020202020204" pitchFamily="34" charset="0"/>
                        </a:rPr>
                        <a:t>maklumat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berkaitan</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eksport</a:t>
                      </a:r>
                      <a:r>
                        <a:rPr lang="en-US" sz="1450" b="0" kern="1200" dirty="0" smtClean="0">
                          <a:solidFill>
                            <a:schemeClr val="tx1"/>
                          </a:solidFill>
                          <a:effectLst/>
                          <a:latin typeface="Arial" panose="020B0604020202020204" pitchFamily="34" charset="0"/>
                          <a:ea typeface="+mn-ea"/>
                          <a:cs typeface="Arial" panose="020B0604020202020204" pitchFamily="34" charset="0"/>
                        </a:rPr>
                        <a:t> </a:t>
                      </a:r>
                      <a:r>
                        <a:rPr lang="en-US" sz="1450" b="0" kern="1200" dirty="0" err="1" smtClean="0">
                          <a:solidFill>
                            <a:schemeClr val="tx1"/>
                          </a:solidFill>
                          <a:effectLst/>
                          <a:latin typeface="Arial" panose="020B0604020202020204" pitchFamily="34" charset="0"/>
                          <a:ea typeface="+mn-ea"/>
                          <a:cs typeface="Arial" panose="020B0604020202020204" pitchFamily="34" charset="0"/>
                        </a:rPr>
                        <a:t>perkhidmatan</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perunding</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professional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dapat</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450" b="0" kern="1200" baseline="0" dirty="0" err="1" smtClean="0">
                          <a:solidFill>
                            <a:schemeClr val="tx1"/>
                          </a:solidFill>
                          <a:effectLst/>
                          <a:latin typeface="Arial" panose="020B0604020202020204" pitchFamily="34" charset="0"/>
                          <a:ea typeface="+mn-ea"/>
                          <a:cs typeface="Arial" panose="020B0604020202020204" pitchFamily="34" charset="0"/>
                        </a:rPr>
                        <a:t>diperolehi</a:t>
                      </a:r>
                      <a:r>
                        <a:rPr lang="en-US" sz="1450" b="0" kern="1200" baseline="0" dirty="0" smtClean="0">
                          <a:solidFill>
                            <a:schemeClr val="tx1"/>
                          </a:solidFill>
                          <a:effectLst/>
                          <a:latin typeface="Arial" panose="020B0604020202020204" pitchFamily="34" charset="0"/>
                          <a:ea typeface="+mn-ea"/>
                          <a:cs typeface="Arial" panose="020B0604020202020204" pitchFamily="34" charset="0"/>
                        </a:rPr>
                        <a:t>.</a:t>
                      </a:r>
                    </a:p>
                  </a:txBody>
                  <a:tcPr>
                    <a:lnL>
                      <a:noFill/>
                    </a:lnL>
                    <a:lnR>
                      <a:noFill/>
                    </a:lnR>
                    <a:lnT w="12700" cmpd="sng">
                      <a:noFill/>
                    </a:lnT>
                    <a:lnB>
                      <a:noFill/>
                    </a:lnB>
                    <a:lnTlToBr w="12700" cmpd="sng">
                      <a:noFill/>
                      <a:prstDash val="solid"/>
                    </a:lnTlToBr>
                    <a:lnBlToTr w="12700" cmpd="sng">
                      <a:noFill/>
                      <a:prstDash val="solid"/>
                    </a:lnBlToTr>
                  </a:tcPr>
                </a:tc>
                <a:tc>
                  <a:txBody>
                    <a:bodyPr/>
                    <a:lstStyle/>
                    <a:p>
                      <a:r>
                        <a:rPr lang="en-US" sz="1450" b="0" kern="1200" dirty="0" err="1" smtClean="0">
                          <a:solidFill>
                            <a:schemeClr val="dk1"/>
                          </a:solidFill>
                          <a:latin typeface="Arial" pitchFamily="34" charset="0"/>
                          <a:ea typeface="+mn-ea"/>
                          <a:cs typeface="Arial" pitchFamily="34" charset="0"/>
                        </a:rPr>
                        <a:t>Mesyuarat</a:t>
                      </a:r>
                      <a:r>
                        <a:rPr lang="en-US" sz="1450" b="0" kern="1200" dirty="0" smtClean="0">
                          <a:solidFill>
                            <a:schemeClr val="dk1"/>
                          </a:solidFill>
                          <a:latin typeface="Arial" pitchFamily="34" charset="0"/>
                          <a:ea typeface="+mn-ea"/>
                          <a:cs typeface="Arial" pitchFamily="34" charset="0"/>
                        </a:rPr>
                        <a:t> di </a:t>
                      </a:r>
                      <a:r>
                        <a:rPr lang="en-US" sz="1450" b="0" kern="1200" dirty="0" err="1" smtClean="0">
                          <a:solidFill>
                            <a:schemeClr val="dk1"/>
                          </a:solidFill>
                          <a:latin typeface="Arial" pitchFamily="34" charset="0"/>
                          <a:ea typeface="+mn-ea"/>
                          <a:cs typeface="Arial" pitchFamily="34" charset="0"/>
                        </a:rPr>
                        <a:t>antara</a:t>
                      </a:r>
                      <a:r>
                        <a:rPr lang="en-US" sz="1450" b="0" kern="1200" dirty="0" smtClean="0">
                          <a:solidFill>
                            <a:schemeClr val="dk1"/>
                          </a:solidFill>
                          <a:latin typeface="Arial" pitchFamily="34" charset="0"/>
                          <a:ea typeface="+mn-ea"/>
                          <a:cs typeface="Arial" pitchFamily="34" charset="0"/>
                        </a:rPr>
                        <a:t> DOSM </a:t>
                      </a:r>
                      <a:r>
                        <a:rPr lang="en-US" sz="1450" b="0" kern="1200" dirty="0" err="1" smtClean="0">
                          <a:solidFill>
                            <a:schemeClr val="dk1"/>
                          </a:solidFill>
                          <a:latin typeface="Arial" pitchFamily="34" charset="0"/>
                          <a:ea typeface="+mn-ea"/>
                          <a:cs typeface="Arial" pitchFamily="34" charset="0"/>
                        </a:rPr>
                        <a:t>dengan</a:t>
                      </a:r>
                      <a:r>
                        <a:rPr lang="en-US" sz="1450" b="0" kern="1200" dirty="0" smtClean="0">
                          <a:solidFill>
                            <a:schemeClr val="dk1"/>
                          </a:solidFill>
                          <a:latin typeface="Arial" pitchFamily="34" charset="0"/>
                          <a:ea typeface="+mn-ea"/>
                          <a:cs typeface="Arial" pitchFamily="34" charset="0"/>
                        </a:rPr>
                        <a:t>  MITI, MIDA, MATRADE </a:t>
                      </a:r>
                      <a:r>
                        <a:rPr lang="en-US" sz="1450" b="0" kern="1200" dirty="0" err="1" smtClean="0">
                          <a:solidFill>
                            <a:schemeClr val="dk1"/>
                          </a:solidFill>
                          <a:latin typeface="Arial" pitchFamily="34" charset="0"/>
                          <a:ea typeface="+mn-ea"/>
                          <a:cs typeface="Arial" pitchFamily="34" charset="0"/>
                        </a:rPr>
                        <a:t>dan</a:t>
                      </a:r>
                      <a:r>
                        <a:rPr lang="en-US" sz="1450" b="0" kern="1200" dirty="0" smtClean="0">
                          <a:solidFill>
                            <a:schemeClr val="dk1"/>
                          </a:solidFill>
                          <a:latin typeface="Arial" pitchFamily="34" charset="0"/>
                          <a:ea typeface="+mn-ea"/>
                          <a:cs typeface="Arial" pitchFamily="34" charset="0"/>
                        </a:rPr>
                        <a:t> MPC </a:t>
                      </a:r>
                      <a:r>
                        <a:rPr lang="en-US" sz="1450" b="0" kern="1200" dirty="0" err="1" smtClean="0">
                          <a:solidFill>
                            <a:schemeClr val="dk1"/>
                          </a:solidFill>
                          <a:latin typeface="Arial" pitchFamily="34" charset="0"/>
                          <a:ea typeface="+mn-ea"/>
                          <a:cs typeface="Arial" pitchFamily="34" charset="0"/>
                        </a:rPr>
                        <a:t>dilaksanakann</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pada</a:t>
                      </a:r>
                      <a:r>
                        <a:rPr lang="en-US" sz="1450" b="0" kern="1200" dirty="0" smtClean="0">
                          <a:solidFill>
                            <a:schemeClr val="dk1"/>
                          </a:solidFill>
                          <a:latin typeface="Arial" pitchFamily="34" charset="0"/>
                          <a:ea typeface="+mn-ea"/>
                          <a:cs typeface="Arial" pitchFamily="34" charset="0"/>
                        </a:rPr>
                        <a:t> 20</a:t>
                      </a:r>
                      <a:r>
                        <a:rPr lang="en-US" sz="1450" b="0" kern="1200" baseline="0" dirty="0" smtClean="0">
                          <a:solidFill>
                            <a:schemeClr val="dk1"/>
                          </a:solidFill>
                          <a:latin typeface="Arial" pitchFamily="34" charset="0"/>
                          <a:ea typeface="+mn-ea"/>
                          <a:cs typeface="Arial" pitchFamily="34" charset="0"/>
                        </a:rPr>
                        <a:t> Mac 2017</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Mesyuarat</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ini</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dipengerusikan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oleh</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Dato</a:t>
                      </a:r>
                      <a:r>
                        <a:rPr lang="en-US" sz="1450" b="0" kern="1200" baseline="0" dirty="0" smtClean="0">
                          <a:solidFill>
                            <a:schemeClr val="dk1"/>
                          </a:solidFill>
                          <a:latin typeface="Arial" pitchFamily="34" charset="0"/>
                          <a:ea typeface="+mn-ea"/>
                          <a:cs typeface="Arial" pitchFamily="34" charset="0"/>
                        </a:rPr>
                        <a:t>’ Sri </a:t>
                      </a:r>
                      <a:r>
                        <a:rPr lang="en-US" sz="1450" b="0" kern="1200" baseline="0" dirty="0" err="1" smtClean="0">
                          <a:solidFill>
                            <a:schemeClr val="dk1"/>
                          </a:solidFill>
                          <a:latin typeface="Arial" pitchFamily="34" charset="0"/>
                          <a:ea typeface="+mn-ea"/>
                          <a:cs typeface="Arial" pitchFamily="34" charset="0"/>
                        </a:rPr>
                        <a:t>Uzir</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dan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te</a:t>
                      </a:r>
                      <a:r>
                        <a:rPr lang="en-US" sz="1450" b="0" kern="1200" dirty="0" err="1" smtClean="0">
                          <a:solidFill>
                            <a:schemeClr val="dk1"/>
                          </a:solidFill>
                          <a:latin typeface="Arial" pitchFamily="34" charset="0"/>
                          <a:ea typeface="+mn-ea"/>
                          <a:cs typeface="Arial" pitchFamily="34" charset="0"/>
                        </a:rPr>
                        <a:t>lah</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membincangkan</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mengenai</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maklumat</a:t>
                      </a:r>
                      <a:r>
                        <a:rPr lang="en-US" sz="1450" b="0" kern="1200" dirty="0" smtClean="0">
                          <a:solidFill>
                            <a:schemeClr val="dk1"/>
                          </a:solidFill>
                          <a:latin typeface="Arial" pitchFamily="34" charset="0"/>
                          <a:ea typeface="+mn-ea"/>
                          <a:cs typeface="Arial" pitchFamily="34" charset="0"/>
                        </a:rPr>
                        <a:t> </a:t>
                      </a:r>
                      <a:r>
                        <a:rPr lang="en-US" sz="1450" b="0" kern="1200" dirty="0" err="1" smtClean="0">
                          <a:solidFill>
                            <a:schemeClr val="dk1"/>
                          </a:solidFill>
                          <a:latin typeface="Arial" pitchFamily="34" charset="0"/>
                          <a:ea typeface="+mn-ea"/>
                          <a:cs typeface="Arial" pitchFamily="34" charset="0"/>
                        </a:rPr>
                        <a:t>pelaburan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imbangan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pembayaran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dan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profesional</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dalam</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pembinaan</a:t>
                      </a:r>
                      <a:r>
                        <a:rPr lang="en-US" sz="1450" b="0" kern="1200" baseline="0" dirty="0" smtClean="0">
                          <a:solidFill>
                            <a:schemeClr val="dk1"/>
                          </a:solidFill>
                          <a:latin typeface="Arial" pitchFamily="34" charset="0"/>
                          <a:ea typeface="+mn-ea"/>
                          <a:cs typeface="Arial" pitchFamily="34" charset="0"/>
                        </a:rPr>
                        <a:t> yang </a:t>
                      </a:r>
                      <a:r>
                        <a:rPr lang="en-US" sz="1450" b="0" kern="1200" baseline="0" dirty="0" err="1" smtClean="0">
                          <a:solidFill>
                            <a:schemeClr val="dk1"/>
                          </a:solidFill>
                          <a:latin typeface="Arial" pitchFamily="34" charset="0"/>
                          <a:ea typeface="+mn-ea"/>
                          <a:cs typeface="Arial" pitchFamily="34" charset="0"/>
                        </a:rPr>
                        <a:t>terdapat</a:t>
                      </a:r>
                      <a:r>
                        <a:rPr lang="en-US" sz="1450" b="0" kern="1200" baseline="0" dirty="0" smtClean="0">
                          <a:solidFill>
                            <a:schemeClr val="dk1"/>
                          </a:solidFill>
                          <a:latin typeface="Arial" pitchFamily="34" charset="0"/>
                          <a:ea typeface="+mn-ea"/>
                          <a:cs typeface="Arial" pitchFamily="34" charset="0"/>
                        </a:rPr>
                        <a:t> di DOSM </a:t>
                      </a:r>
                      <a:r>
                        <a:rPr lang="en-US" sz="1450" b="0" kern="1200" baseline="0" dirty="0" err="1" smtClean="0">
                          <a:solidFill>
                            <a:schemeClr val="dk1"/>
                          </a:solidFill>
                          <a:latin typeface="Arial" pitchFamily="34" charset="0"/>
                          <a:ea typeface="+mn-ea"/>
                          <a:cs typeface="Arial" pitchFamily="34" charset="0"/>
                        </a:rPr>
                        <a:t>serta</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perincian</a:t>
                      </a:r>
                      <a:r>
                        <a:rPr lang="en-US" sz="1450" b="0" kern="1200" baseline="0" dirty="0" smtClean="0">
                          <a:solidFill>
                            <a:schemeClr val="dk1"/>
                          </a:solidFill>
                          <a:latin typeface="Arial" pitchFamily="34" charset="0"/>
                          <a:ea typeface="+mn-ea"/>
                          <a:cs typeface="Arial" pitchFamily="34" charset="0"/>
                        </a:rPr>
                        <a:t> </a:t>
                      </a:r>
                      <a:r>
                        <a:rPr lang="en-US" sz="1450" b="0" kern="1200" baseline="0" dirty="0" err="1" smtClean="0">
                          <a:solidFill>
                            <a:schemeClr val="dk1"/>
                          </a:solidFill>
                          <a:latin typeface="Arial" pitchFamily="34" charset="0"/>
                          <a:ea typeface="+mn-ea"/>
                          <a:cs typeface="Arial" pitchFamily="34" charset="0"/>
                        </a:rPr>
                        <a:t>kutipan</a:t>
                      </a:r>
                      <a:r>
                        <a:rPr lang="en-US" sz="1450" b="0" kern="1200" baseline="0" dirty="0" smtClean="0">
                          <a:solidFill>
                            <a:schemeClr val="dk1"/>
                          </a:solidFill>
                          <a:latin typeface="Arial" pitchFamily="34" charset="0"/>
                          <a:ea typeface="+mn-ea"/>
                          <a:cs typeface="Arial" pitchFamily="34" charset="0"/>
                        </a:rPr>
                        <a:t> data </a:t>
                      </a:r>
                      <a:r>
                        <a:rPr lang="en-US" sz="1450" b="0" kern="1200" baseline="0" dirty="0" err="1" smtClean="0">
                          <a:solidFill>
                            <a:schemeClr val="dk1"/>
                          </a:solidFill>
                          <a:latin typeface="Arial" pitchFamily="34" charset="0"/>
                          <a:ea typeface="+mn-ea"/>
                          <a:cs typeface="Arial" pitchFamily="34" charset="0"/>
                        </a:rPr>
                        <a:t>oleh</a:t>
                      </a:r>
                      <a:r>
                        <a:rPr lang="en-US" sz="1450" b="0" kern="1200" baseline="0" dirty="0" smtClean="0">
                          <a:solidFill>
                            <a:schemeClr val="dk1"/>
                          </a:solidFill>
                          <a:latin typeface="Arial" pitchFamily="34" charset="0"/>
                          <a:ea typeface="+mn-ea"/>
                          <a:cs typeface="Arial" pitchFamily="34" charset="0"/>
                        </a:rPr>
                        <a:t> DOSM. </a:t>
                      </a: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95746900"/>
                  </a:ext>
                </a:extLst>
              </a:tr>
            </a:tbl>
          </a:graphicData>
        </a:graphic>
      </p:graphicFrame>
      <p:cxnSp>
        <p:nvCxnSpPr>
          <p:cNvPr id="6" name="Straight Connector 5"/>
          <p:cNvCxnSpPr/>
          <p:nvPr/>
        </p:nvCxnSpPr>
        <p:spPr>
          <a:xfrm flipV="1">
            <a:off x="-11723" y="943427"/>
            <a:ext cx="12029552" cy="53504"/>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96" y="145143"/>
            <a:ext cx="11982333" cy="43498"/>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7451642" y="333218"/>
            <a:ext cx="3671392" cy="576064"/>
          </a:xfrm>
          <a:prstGeom prst="rect">
            <a:avLst/>
          </a:prstGeom>
        </p:spPr>
        <p:txBody>
          <a:bodyPr>
            <a:noAutofit/>
          </a:bodyPr>
          <a:lstStyle/>
          <a:p>
            <a:pPr marL="0" marR="0" lvl="0" indent="0" algn="ctr" defTabSz="914400" rtl="0" eaLnBrk="1" fontAlgn="base" latinLnBrk="0" hangingPunct="1">
              <a:lnSpc>
                <a:spcPct val="100000"/>
              </a:lnSpc>
              <a:spcBef>
                <a:spcPts val="388"/>
              </a:spcBef>
              <a:spcAft>
                <a:spcPct val="0"/>
              </a:spcAft>
              <a:buClrTx/>
              <a:buSzTx/>
              <a:buFontTx/>
              <a:buNone/>
              <a:tabLst/>
              <a:defRPr/>
            </a:pPr>
            <a:r>
              <a:rPr lang="en-US" sz="2000" b="1" noProof="0" dirty="0" err="1" smtClean="0">
                <a:solidFill>
                  <a:srgbClr val="006666"/>
                </a:solidFill>
                <a:latin typeface="Arial" pitchFamily="34" charset="0"/>
                <a:cs typeface="Arial" pitchFamily="34" charset="0"/>
              </a:rPr>
              <a:t>Maklumbalas</a:t>
            </a: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161610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7384"/>
            <a:ext cx="7620000" cy="688538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 name="Rectangle 2"/>
          <p:cNvSpPr/>
          <p:nvPr/>
        </p:nvSpPr>
        <p:spPr>
          <a:xfrm>
            <a:off x="35496" y="0"/>
            <a:ext cx="6081486" cy="6858000"/>
          </a:xfrm>
          <a:prstGeom prst="rect">
            <a:avLst/>
          </a:prstGeom>
          <a:solidFill>
            <a:srgbClr val="CCFFCC"/>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6666"/>
              </a:solidFill>
              <a:latin typeface="Arial" pitchFamily="34" charset="0"/>
              <a:cs typeface="Arial" pitchFamily="34" charset="0"/>
            </a:endParaRPr>
          </a:p>
        </p:txBody>
      </p:sp>
      <p:sp>
        <p:nvSpPr>
          <p:cNvPr id="4" name="Content Placeholder 3"/>
          <p:cNvSpPr txBox="1">
            <a:spLocks/>
          </p:cNvSpPr>
          <p:nvPr/>
        </p:nvSpPr>
        <p:spPr>
          <a:xfrm>
            <a:off x="467544" y="260648"/>
            <a:ext cx="5178514" cy="576064"/>
          </a:xfrm>
          <a:prstGeom prst="rect">
            <a:avLst/>
          </a:prstGeom>
        </p:spPr>
        <p:txBody>
          <a:bodyPr>
            <a:noAutofit/>
          </a:bodyPr>
          <a:lstStyle/>
          <a:p>
            <a:pPr algn="ctr"/>
            <a:r>
              <a:rPr lang="en-US" sz="2000" b="1" dirty="0" err="1">
                <a:solidFill>
                  <a:srgbClr val="006666"/>
                </a:solidFill>
                <a:latin typeface="Arial" pitchFamily="34" charset="0"/>
                <a:cs typeface="Arial" pitchFamily="34" charset="0"/>
              </a:rPr>
              <a:t>Minit</a:t>
            </a:r>
            <a:r>
              <a:rPr lang="en-US" sz="2000" b="1" dirty="0">
                <a:solidFill>
                  <a:srgbClr val="006666"/>
                </a:solidFill>
                <a:latin typeface="Arial" pitchFamily="34" charset="0"/>
                <a:cs typeface="Arial" pitchFamily="34" charset="0"/>
              </a:rPr>
              <a:t> </a:t>
            </a:r>
            <a:r>
              <a:rPr lang="en-US" sz="2000" b="1" dirty="0" err="1">
                <a:solidFill>
                  <a:srgbClr val="006666"/>
                </a:solidFill>
                <a:latin typeface="Arial" pitchFamily="34" charset="0"/>
                <a:cs typeface="Arial" pitchFamily="34" charset="0"/>
              </a:rPr>
              <a:t>Mesyuarat</a:t>
            </a:r>
            <a:r>
              <a:rPr lang="en-US" sz="2000" b="1" dirty="0">
                <a:solidFill>
                  <a:srgbClr val="006666"/>
                </a:solidFill>
                <a:latin typeface="Arial" pitchFamily="34" charset="0"/>
                <a:cs typeface="Arial" pitchFamily="34" charset="0"/>
              </a:rPr>
              <a:t> CITP </a:t>
            </a:r>
          </a:p>
          <a:p>
            <a:pPr algn="ctr"/>
            <a:r>
              <a:rPr lang="en-US" sz="2000" b="1" dirty="0">
                <a:solidFill>
                  <a:srgbClr val="006666"/>
                </a:solidFill>
                <a:latin typeface="Arial" pitchFamily="34" charset="0"/>
                <a:cs typeface="Arial" pitchFamily="34" charset="0"/>
              </a:rPr>
              <a:t>IWG13 </a:t>
            </a:r>
            <a:r>
              <a:rPr lang="en-US" sz="2000" b="1" dirty="0" err="1">
                <a:solidFill>
                  <a:srgbClr val="006666"/>
                </a:solidFill>
                <a:latin typeface="Arial" pitchFamily="34" charset="0"/>
                <a:cs typeface="Arial" pitchFamily="34" charset="0"/>
              </a:rPr>
              <a:t>Bil</a:t>
            </a:r>
            <a:r>
              <a:rPr lang="en-US" sz="2000" b="1" dirty="0">
                <a:solidFill>
                  <a:srgbClr val="006666"/>
                </a:solidFill>
                <a:latin typeface="Arial" pitchFamily="34" charset="0"/>
                <a:cs typeface="Arial" pitchFamily="34" charset="0"/>
              </a:rPr>
              <a:t>. 3 (21 </a:t>
            </a:r>
            <a:r>
              <a:rPr lang="en-US" sz="2000" b="1" dirty="0" err="1">
                <a:solidFill>
                  <a:srgbClr val="006666"/>
                </a:solidFill>
                <a:latin typeface="Arial" pitchFamily="34" charset="0"/>
                <a:cs typeface="Arial" pitchFamily="34" charset="0"/>
              </a:rPr>
              <a:t>Februari</a:t>
            </a:r>
            <a:r>
              <a:rPr lang="en-US" sz="2000" b="1" dirty="0">
                <a:solidFill>
                  <a:srgbClr val="006666"/>
                </a:solidFill>
                <a:latin typeface="Arial" pitchFamily="34" charset="0"/>
                <a:cs typeface="Arial" pitchFamily="34" charset="0"/>
              </a:rPr>
              <a:t> 2017)</a:t>
            </a:r>
          </a:p>
          <a:p>
            <a:pPr marL="0" marR="0" lvl="0" indent="0" algn="ctr" defTabSz="914400" rtl="0" eaLnBrk="1" fontAlgn="base" latinLnBrk="0" hangingPunct="1">
              <a:lnSpc>
                <a:spcPct val="100000"/>
              </a:lnSpc>
              <a:spcBef>
                <a:spcPts val="388"/>
              </a:spcBef>
              <a:spcAft>
                <a:spcPct val="0"/>
              </a:spcAft>
              <a:buClrTx/>
              <a:buSzTx/>
              <a:buFontTx/>
              <a:buNone/>
              <a:tabLst/>
              <a:defRPr/>
            </a:pP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graphicFrame>
        <p:nvGraphicFramePr>
          <p:cNvPr id="5" name="Content Placeholder 18"/>
          <p:cNvGraphicFramePr>
            <a:graphicFrameLocks/>
          </p:cNvGraphicFramePr>
          <p:nvPr>
            <p:extLst>
              <p:ext uri="{D42A27DB-BD31-4B8C-83A1-F6EECF244321}">
                <p14:modId xmlns:p14="http://schemas.microsoft.com/office/powerpoint/2010/main" val="2850756159"/>
              </p:ext>
            </p:extLst>
          </p:nvPr>
        </p:nvGraphicFramePr>
        <p:xfrm>
          <a:off x="222490" y="1029469"/>
          <a:ext cx="11795339" cy="4663440"/>
        </p:xfrm>
        <a:graphic>
          <a:graphicData uri="http://schemas.openxmlformats.org/drawingml/2006/table">
            <a:tbl>
              <a:tblPr firstRow="1" bandRow="1">
                <a:tableStyleId>{3B4B98B0-60AC-42C2-AFA5-B58CD77FA1E5}</a:tableStyleId>
              </a:tblPr>
              <a:tblGrid>
                <a:gridCol w="5873510">
                  <a:extLst>
                    <a:ext uri="{9D8B030D-6E8A-4147-A177-3AD203B41FA5}">
                      <a16:colId xmlns:a16="http://schemas.microsoft.com/office/drawing/2014/main" val="20000"/>
                    </a:ext>
                  </a:extLst>
                </a:gridCol>
                <a:gridCol w="5921829">
                  <a:extLst>
                    <a:ext uri="{9D8B030D-6E8A-4147-A177-3AD203B41FA5}">
                      <a16:colId xmlns:a16="http://schemas.microsoft.com/office/drawing/2014/main" val="20001"/>
                    </a:ext>
                  </a:extLst>
                </a:gridCol>
              </a:tblGrid>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err="1" smtClean="0">
                          <a:solidFill>
                            <a:srgbClr val="C00000"/>
                          </a:solidFill>
                          <a:latin typeface="Arial" pitchFamily="34" charset="0"/>
                          <a:ea typeface="+mn-ea"/>
                          <a:cs typeface="Arial" pitchFamily="34" charset="0"/>
                        </a:rPr>
                        <a:t>Perkara</a:t>
                      </a:r>
                      <a:r>
                        <a:rPr lang="en-US" sz="1600" b="0" kern="1200" dirty="0" smtClean="0">
                          <a:solidFill>
                            <a:srgbClr val="C00000"/>
                          </a:solidFill>
                          <a:latin typeface="Arial" pitchFamily="34" charset="0"/>
                          <a:ea typeface="+mn-ea"/>
                          <a:cs typeface="Arial" pitchFamily="34" charset="0"/>
                        </a:rPr>
                        <a:t> 6.4</a:t>
                      </a:r>
                      <a:endParaRPr lang="en-US" sz="1600" b="0" kern="1200" dirty="0" smtClean="0">
                        <a:solidFill>
                          <a:schemeClr val="dk1"/>
                        </a:solidFill>
                        <a:latin typeface="Arial" pitchFamily="34" charset="0"/>
                        <a:ea typeface="+mn-ea"/>
                        <a:cs typeface="Arial" pitchFamily="34" charset="0"/>
                      </a:endParaRPr>
                    </a:p>
                    <a:p>
                      <a:r>
                        <a:rPr lang="en-US" sz="1600" b="0" kern="1200" dirty="0" err="1" smtClean="0">
                          <a:solidFill>
                            <a:schemeClr val="tx1"/>
                          </a:solidFill>
                          <a:effectLst/>
                          <a:latin typeface="Arial" panose="020B0604020202020204" pitchFamily="34" charset="0"/>
                          <a:ea typeface="+mn-ea"/>
                          <a:cs typeface="Arial" panose="020B0604020202020204" pitchFamily="34" charset="0"/>
                        </a:rPr>
                        <a:t>Pasukan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khas</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ditubuhkan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untuk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mengemaskini</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kandungan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Portal NCIIC.</a:t>
                      </a:r>
                      <a:endParaRPr lang="en-US" sz="1600" b="0" kern="1200" dirty="0" smtClean="0">
                        <a:solidFill>
                          <a:schemeClr val="tx1"/>
                        </a:solidFill>
                        <a:effectLst/>
                        <a:latin typeface="Arial" panose="020B0604020202020204" pitchFamily="34" charset="0"/>
                        <a:ea typeface="+mn-ea"/>
                        <a:cs typeface="Arial" panose="020B0604020202020204" pitchFamily="34" charset="0"/>
                      </a:endParaRPr>
                    </a:p>
                    <a:p>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dk1"/>
                          </a:solidFill>
                          <a:latin typeface="Arial" pitchFamily="34" charset="0"/>
                          <a:ea typeface="+mn-ea"/>
                          <a:cs typeface="Arial" pitchFamily="34" charset="0"/>
                        </a:rPr>
                        <a:t>Jawatankuasa</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Teknikal</a:t>
                      </a:r>
                      <a:r>
                        <a:rPr lang="en-US" sz="1600" b="0" kern="1200" baseline="0" dirty="0" smtClean="0">
                          <a:solidFill>
                            <a:schemeClr val="dk1"/>
                          </a:solidFill>
                          <a:latin typeface="Arial" pitchFamily="34" charset="0"/>
                          <a:ea typeface="+mn-ea"/>
                          <a:cs typeface="Arial" pitchFamily="34" charset="0"/>
                        </a:rPr>
                        <a:t> NCIIC </a:t>
                      </a:r>
                      <a:r>
                        <a:rPr lang="en-US" sz="1600" b="0" kern="1200" baseline="0" dirty="0" err="1" smtClean="0">
                          <a:solidFill>
                            <a:schemeClr val="dk1"/>
                          </a:solidFill>
                          <a:latin typeface="Arial" pitchFamily="34" charset="0"/>
                          <a:ea typeface="+mn-ea"/>
                          <a:cs typeface="Arial" pitchFamily="34" charset="0"/>
                        </a:rPr>
                        <a:t>telah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ditubuhkan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terdiri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daripada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pegawai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dari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setiap</a:t>
                      </a:r>
                      <a:r>
                        <a:rPr lang="en-US" sz="1600" b="0" kern="1200" baseline="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Bahagian</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dalam</a:t>
                      </a:r>
                      <a:r>
                        <a:rPr lang="en-US" sz="1600" b="0" kern="1200" dirty="0" smtClean="0">
                          <a:solidFill>
                            <a:schemeClr val="dk1"/>
                          </a:solidFill>
                          <a:latin typeface="Arial" pitchFamily="34" charset="0"/>
                          <a:ea typeface="+mn-ea"/>
                          <a:cs typeface="Arial" pitchFamily="34" charset="0"/>
                        </a:rPr>
                        <a:t> CIDB (</a:t>
                      </a:r>
                      <a:r>
                        <a:rPr lang="en-US" sz="1600" b="0" kern="1200" dirty="0" err="1" smtClean="0">
                          <a:solidFill>
                            <a:schemeClr val="dk1"/>
                          </a:solidFill>
                          <a:latin typeface="Arial" pitchFamily="34" charset="0"/>
                          <a:ea typeface="+mn-ea"/>
                          <a:cs typeface="Arial" pitchFamily="34" charset="0"/>
                        </a:rPr>
                        <a:t>pemilik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modul</a:t>
                      </a:r>
                      <a:r>
                        <a:rPr lang="en-US" sz="1600" b="0" kern="1200" baseline="0" dirty="0" smtClean="0">
                          <a:solidFill>
                            <a:schemeClr val="dk1"/>
                          </a:solidFill>
                          <a:latin typeface="Arial" pitchFamily="34" charset="0"/>
                          <a:ea typeface="+mn-ea"/>
                          <a:cs typeface="Arial" pitchFamily="34" charset="0"/>
                        </a:rPr>
                        <a:t>)</a:t>
                      </a:r>
                      <a:r>
                        <a:rPr lang="en-US" sz="1600" b="0" kern="1200" dirty="0" smtClean="0">
                          <a:solidFill>
                            <a:schemeClr val="dk1"/>
                          </a:solidFill>
                          <a:latin typeface="Arial" pitchFamily="34" charset="0"/>
                          <a:ea typeface="+mn-ea"/>
                          <a:cs typeface="Arial" pitchFamily="34" charset="0"/>
                        </a:rPr>
                        <a:t> </a:t>
                      </a:r>
                      <a:r>
                        <a:rPr lang="en-US" sz="1600" b="0" i="0" kern="1200" dirty="0" err="1" smtClean="0">
                          <a:solidFill>
                            <a:schemeClr val="dk1"/>
                          </a:solidFill>
                          <a:latin typeface="Arial" pitchFamily="34" charset="0"/>
                          <a:ea typeface="+mn-ea"/>
                          <a:cs typeface="Arial" pitchFamily="34" charset="0"/>
                        </a:rPr>
                        <a:t>dan</a:t>
                      </a:r>
                      <a:r>
                        <a:rPr lang="en-US" sz="1600" b="0" i="0" kern="1200" dirty="0" smtClean="0">
                          <a:solidFill>
                            <a:schemeClr val="dk1"/>
                          </a:solidFill>
                          <a:latin typeface="Arial" pitchFamily="34" charset="0"/>
                          <a:ea typeface="+mn-ea"/>
                          <a:cs typeface="Arial" pitchFamily="34" charset="0"/>
                        </a:rPr>
                        <a:t> </a:t>
                      </a:r>
                      <a:r>
                        <a:rPr lang="en-US" sz="1600" b="0" i="0" kern="1200" dirty="0" err="1" smtClean="0">
                          <a:solidFill>
                            <a:schemeClr val="dk1"/>
                          </a:solidFill>
                          <a:latin typeface="Arial" pitchFamily="34" charset="0"/>
                          <a:ea typeface="+mn-ea"/>
                          <a:cs typeface="Arial" pitchFamily="34" charset="0"/>
                        </a:rPr>
                        <a:t>diberikan</a:t>
                      </a:r>
                      <a:r>
                        <a:rPr lang="en-US" sz="1600" b="0" i="0" kern="1200" dirty="0" smtClean="0">
                          <a:solidFill>
                            <a:schemeClr val="dk1"/>
                          </a:solidFill>
                          <a:latin typeface="Arial" pitchFamily="34" charset="0"/>
                          <a:ea typeface="+mn-ea"/>
                          <a:cs typeface="Arial" pitchFamily="34" charset="0"/>
                        </a:rPr>
                        <a:t> </a:t>
                      </a:r>
                      <a:r>
                        <a:rPr lang="en-US" sz="1600" b="0" i="0" kern="1200" dirty="0" err="1" smtClean="0">
                          <a:solidFill>
                            <a:schemeClr val="dk1"/>
                          </a:solidFill>
                          <a:latin typeface="Arial" pitchFamily="34" charset="0"/>
                          <a:ea typeface="+mn-ea"/>
                          <a:cs typeface="Arial" pitchFamily="34" charset="0"/>
                        </a:rPr>
                        <a:t>tanggungjawab</a:t>
                      </a:r>
                      <a:r>
                        <a:rPr lang="en-US" sz="1600" b="0" i="0" kern="1200" dirty="0" smtClean="0">
                          <a:solidFill>
                            <a:schemeClr val="dk1"/>
                          </a:solidFill>
                          <a:latin typeface="Arial" pitchFamily="34" charset="0"/>
                          <a:ea typeface="+mn-ea"/>
                          <a:cs typeface="Arial" pitchFamily="34" charset="0"/>
                        </a:rPr>
                        <a:t> </a:t>
                      </a:r>
                      <a:r>
                        <a:rPr lang="en-US" sz="1600" b="0" i="0" kern="1200" dirty="0" err="1" smtClean="0">
                          <a:solidFill>
                            <a:schemeClr val="dk1"/>
                          </a:solidFill>
                          <a:latin typeface="Arial" pitchFamily="34" charset="0"/>
                          <a:ea typeface="+mn-ea"/>
                          <a:cs typeface="Arial" pitchFamily="34" charset="0"/>
                        </a:rPr>
                        <a:t>untuk</a:t>
                      </a:r>
                      <a:r>
                        <a:rPr lang="en-US" sz="1600" b="0" i="0" kern="1200" dirty="0" smtClean="0">
                          <a:solidFill>
                            <a:schemeClr val="dk1"/>
                          </a:solidFill>
                          <a:latin typeface="Arial" pitchFamily="34" charset="0"/>
                          <a:ea typeface="+mn-ea"/>
                          <a:cs typeface="Arial" pitchFamily="34" charset="0"/>
                        </a:rPr>
                        <a:t> </a:t>
                      </a:r>
                      <a:r>
                        <a:rPr lang="en-US" sz="1600" b="0" i="0" kern="1200" dirty="0" err="1" smtClean="0">
                          <a:solidFill>
                            <a:schemeClr val="dk1"/>
                          </a:solidFill>
                          <a:latin typeface="Arial" pitchFamily="34" charset="0"/>
                          <a:ea typeface="+mn-ea"/>
                          <a:cs typeface="Arial" pitchFamily="34" charset="0"/>
                        </a:rPr>
                        <a:t>mengemaskini</a:t>
                      </a:r>
                      <a:r>
                        <a:rPr lang="en-US" sz="1600" b="0" i="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kandungan</a:t>
                      </a:r>
                      <a:r>
                        <a:rPr lang="en-US" sz="1600" b="0" kern="1200" dirty="0" smtClean="0">
                          <a:solidFill>
                            <a:schemeClr val="dk1"/>
                          </a:solidFill>
                          <a:latin typeface="Arial" pitchFamily="34" charset="0"/>
                          <a:ea typeface="+mn-ea"/>
                          <a:cs typeface="Arial" pitchFamily="34" charset="0"/>
                        </a:rPr>
                        <a:t> portal </a:t>
                      </a:r>
                      <a:r>
                        <a:rPr lang="en-US" sz="1600" b="0" kern="1200" dirty="0" err="1" smtClean="0">
                          <a:solidFill>
                            <a:schemeClr val="dk1"/>
                          </a:solidFill>
                          <a:latin typeface="Arial" pitchFamily="34" charset="0"/>
                          <a:ea typeface="+mn-ea"/>
                          <a:cs typeface="Arial" pitchFamily="34" charset="0"/>
                        </a:rPr>
                        <a:t>secara</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berkala</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Kini</a:t>
                      </a:r>
                      <a:r>
                        <a:rPr lang="en-US" sz="1600" b="0" kern="1200" dirty="0" smtClean="0">
                          <a:solidFill>
                            <a:schemeClr val="dk1"/>
                          </a:solidFill>
                          <a:latin typeface="Arial" pitchFamily="34" charset="0"/>
                          <a:ea typeface="+mn-ea"/>
                          <a:cs typeface="Arial" pitchFamily="34" charset="0"/>
                        </a:rPr>
                        <a:t>, Portal NCIIC </a:t>
                      </a:r>
                      <a:r>
                        <a:rPr lang="en-US" sz="1600" b="0" kern="1200" dirty="0" err="1" smtClean="0">
                          <a:solidFill>
                            <a:schemeClr val="dk1"/>
                          </a:solidFill>
                          <a:latin typeface="Arial" pitchFamily="34" charset="0"/>
                          <a:ea typeface="+mn-ea"/>
                          <a:cs typeface="Arial" pitchFamily="34" charset="0"/>
                        </a:rPr>
                        <a:t>dalam</a:t>
                      </a:r>
                      <a:r>
                        <a:rPr lang="en-US" sz="1600" b="0" kern="1200" dirty="0" smtClean="0">
                          <a:solidFill>
                            <a:schemeClr val="dk1"/>
                          </a:solidFill>
                          <a:latin typeface="Arial" pitchFamily="34" charset="0"/>
                          <a:ea typeface="+mn-ea"/>
                          <a:cs typeface="Arial" pitchFamily="34" charset="0"/>
                        </a:rPr>
                        <a:t> proses </a:t>
                      </a:r>
                      <a:r>
                        <a:rPr lang="en-US" sz="1600" b="0" kern="1200" dirty="0" err="1" smtClean="0">
                          <a:solidFill>
                            <a:schemeClr val="dk1"/>
                          </a:solidFill>
                          <a:latin typeface="Arial" pitchFamily="34" charset="0"/>
                          <a:ea typeface="+mn-ea"/>
                          <a:cs typeface="Arial" pitchFamily="34" charset="0"/>
                        </a:rPr>
                        <a:t>pembangunan</a:t>
                      </a:r>
                      <a:r>
                        <a:rPr lang="en-US" sz="1600" b="0" kern="1200" dirty="0" smtClean="0">
                          <a:solidFill>
                            <a:schemeClr val="dk1"/>
                          </a:solidFill>
                          <a:latin typeface="Arial" pitchFamily="34" charset="0"/>
                          <a:ea typeface="+mn-ea"/>
                          <a:cs typeface="Arial"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7651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err="1" smtClean="0">
                          <a:solidFill>
                            <a:srgbClr val="C00000"/>
                          </a:solidFill>
                          <a:latin typeface="Arial" pitchFamily="34" charset="0"/>
                          <a:ea typeface="+mn-ea"/>
                          <a:cs typeface="Arial" pitchFamily="34" charset="0"/>
                        </a:rPr>
                        <a:t>Perkara</a:t>
                      </a:r>
                      <a:r>
                        <a:rPr lang="en-US" sz="1600" b="0" kern="1200" dirty="0" smtClean="0">
                          <a:solidFill>
                            <a:srgbClr val="C00000"/>
                          </a:solidFill>
                          <a:latin typeface="Arial" pitchFamily="34" charset="0"/>
                          <a:ea typeface="+mn-ea"/>
                          <a:cs typeface="Arial" pitchFamily="34" charset="0"/>
                        </a:rPr>
                        <a:t> 6.6</a:t>
                      </a:r>
                      <a:endParaRPr lang="en-US" sz="1600" b="0" kern="1200" dirty="0" smtClean="0">
                        <a:solidFill>
                          <a:schemeClr val="dk1"/>
                        </a:solidFill>
                        <a:latin typeface="Arial" panose="020B0604020202020204" pitchFamily="34" charset="0"/>
                        <a:ea typeface="+mn-ea"/>
                        <a:cs typeface="Arial" panose="020B0604020202020204" pitchFamily="34" charset="0"/>
                      </a:endParaRPr>
                    </a:p>
                    <a:p>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Mewujudkan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inisiatif</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baru</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di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bawah</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teras</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Pengantarabangsaan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tetapi</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di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bawah</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seliaan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IWG13.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Inisiatif</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ini</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mensasarkan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untuk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memantau</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penggunaan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sumber</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pembinaan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tempatan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dalam</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projek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pelaburan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syarikat</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pembinaan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Malaysia di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luar</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negara</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dan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projek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pelaburan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syarikat</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pembinaan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asing</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di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dalam</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negara</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b="0" kern="120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err="1" smtClean="0">
                          <a:solidFill>
                            <a:schemeClr val="tx1"/>
                          </a:solidFill>
                          <a:effectLst/>
                          <a:latin typeface="Arial" panose="020B0604020202020204" pitchFamily="34" charset="0"/>
                          <a:ea typeface="+mn-ea"/>
                          <a:cs typeface="Arial" panose="020B0604020202020204" pitchFamily="34" charset="0"/>
                        </a:rPr>
                        <a:t>Inisiatif</a:t>
                      </a:r>
                      <a:r>
                        <a:rPr lang="en-US" sz="1600" kern="1200" dirty="0" smtClean="0">
                          <a:solidFill>
                            <a:schemeClr val="tx1"/>
                          </a:solidFill>
                          <a:effectLst/>
                          <a:latin typeface="Arial" panose="020B0604020202020204" pitchFamily="34" charset="0"/>
                          <a:ea typeface="+mn-ea"/>
                          <a:cs typeface="Arial" panose="020B0604020202020204" pitchFamily="34" charset="0"/>
                        </a:rPr>
                        <a:t> </a:t>
                      </a:r>
                      <a:r>
                        <a:rPr lang="en-US" sz="1600" kern="1200" dirty="0" smtClean="0">
                          <a:solidFill>
                            <a:schemeClr val="tx1"/>
                          </a:solidFill>
                          <a:effectLst/>
                          <a:latin typeface="Arvo" panose="02000000000000000000" pitchFamily="2" charset="0"/>
                          <a:ea typeface="+mn-ea"/>
                          <a:cs typeface="Arial" panose="020B0604020202020204" pitchFamily="34" charset="0"/>
                        </a:rPr>
                        <a:t>I</a:t>
                      </a:r>
                      <a:r>
                        <a:rPr lang="en-US" sz="1600" kern="1200" dirty="0" smtClean="0">
                          <a:solidFill>
                            <a:schemeClr val="tx1"/>
                          </a:solidFill>
                          <a:effectLst/>
                          <a:latin typeface="Arial" panose="020B0604020202020204" pitchFamily="34" charset="0"/>
                          <a:ea typeface="+mn-ea"/>
                          <a:cs typeface="Arial" panose="020B0604020202020204" pitchFamily="34" charset="0"/>
                        </a:rPr>
                        <a:t>5 (</a:t>
                      </a:r>
                      <a:r>
                        <a:rPr lang="en-US" sz="1600" i="1" kern="1200" dirty="0" smtClean="0">
                          <a:solidFill>
                            <a:schemeClr val="tx1"/>
                          </a:solidFill>
                          <a:effectLst/>
                          <a:latin typeface="Arial" panose="020B0604020202020204" pitchFamily="34" charset="0"/>
                          <a:ea typeface="+mn-ea"/>
                          <a:cs typeface="Arial" panose="020B0604020202020204" pitchFamily="34" charset="0"/>
                        </a:rPr>
                        <a:t>Elevate the Use of Malaysian Construction Resources in Local and Overseas Projects)</a:t>
                      </a:r>
                      <a:r>
                        <a:rPr lang="ms-MY" sz="1600" kern="1200" dirty="0" smtClean="0">
                          <a:solidFill>
                            <a:schemeClr val="tx1"/>
                          </a:solidFill>
                          <a:effectLst/>
                          <a:latin typeface="Arial" panose="020B0604020202020204" pitchFamily="34" charset="0"/>
                          <a:ea typeface="+mn-ea"/>
                          <a:cs typeface="Arial" panose="020B0604020202020204" pitchFamily="34" charset="0"/>
                        </a:rPr>
                        <a:t> telah diluluskan oleh Jawatankuasa IWG18 (</a:t>
                      </a:r>
                      <a:r>
                        <a:rPr lang="ms-MY" sz="1600" i="1" kern="1200" dirty="0" smtClean="0">
                          <a:solidFill>
                            <a:schemeClr val="tx1"/>
                          </a:solidFill>
                          <a:effectLst/>
                          <a:latin typeface="Arial" panose="020B0604020202020204" pitchFamily="34" charset="0"/>
                          <a:ea typeface="+mn-ea"/>
                          <a:cs typeface="Arial" panose="020B0604020202020204" pitchFamily="34" charset="0"/>
                        </a:rPr>
                        <a:t>Export on Construction Services</a:t>
                      </a:r>
                      <a:r>
                        <a:rPr lang="ms-MY" sz="1600" kern="1200" dirty="0" smtClean="0">
                          <a:solidFill>
                            <a:schemeClr val="tx1"/>
                          </a:solidFill>
                          <a:effectLst/>
                          <a:latin typeface="Arial" panose="020B0604020202020204" pitchFamily="34" charset="0"/>
                          <a:ea typeface="+mn-ea"/>
                          <a:cs typeface="Arial" panose="020B0604020202020204" pitchFamily="34" charset="0"/>
                        </a:rPr>
                        <a:t>) bil.4 bertarikh 31 Julai 2017 dan TWG Teras 4 (Pengantarabangsaan) bil.3 bertarikh  4 Ogos 2017.</a:t>
                      </a:r>
                    </a:p>
                    <a:p>
                      <a:pPr marL="0" marR="0" indent="0" algn="l" defTabSz="914400" rtl="0" eaLnBrk="1" fontAlgn="auto" latinLnBrk="0" hangingPunct="1">
                        <a:lnSpc>
                          <a:spcPct val="100000"/>
                        </a:lnSpc>
                        <a:spcBef>
                          <a:spcPts val="0"/>
                        </a:spcBef>
                        <a:spcAft>
                          <a:spcPts val="0"/>
                        </a:spcAft>
                        <a:buClrTx/>
                        <a:buSzTx/>
                        <a:buFontTx/>
                        <a:buNone/>
                        <a:tabLst/>
                        <a:defRPr/>
                      </a:pPr>
                      <a:endParaRPr lang="ms-MY" sz="16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ms-MY" sz="1600" b="0" i="1" kern="1200" baseline="0" dirty="0" smtClean="0">
                          <a:solidFill>
                            <a:schemeClr val="tx1"/>
                          </a:solidFill>
                          <a:effectLst/>
                          <a:latin typeface="Arial" panose="020B0604020202020204" pitchFamily="34" charset="0"/>
                          <a:ea typeface="+mn-ea"/>
                          <a:cs typeface="Arial" panose="020B0604020202020204" pitchFamily="34" charset="0"/>
                        </a:rPr>
                        <a:t>Maklumat lanjut pada Slide 18 – 20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1" kern="1200" baseline="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err="1" smtClean="0">
                          <a:solidFill>
                            <a:srgbClr val="FF0000"/>
                          </a:solidFill>
                          <a:latin typeface="Arial" panose="020B0604020202020204" pitchFamily="34" charset="0"/>
                          <a:ea typeface="+mn-ea"/>
                          <a:cs typeface="Arial" panose="020B0604020202020204" pitchFamily="34" charset="0"/>
                        </a:rPr>
                        <a:t>Perkara</a:t>
                      </a:r>
                      <a:r>
                        <a:rPr lang="en-US" sz="1600" b="0" kern="1200" dirty="0" smtClean="0">
                          <a:solidFill>
                            <a:srgbClr val="FF0000"/>
                          </a:solidFill>
                          <a:latin typeface="Arial" panose="020B0604020202020204" pitchFamily="34" charset="0"/>
                          <a:ea typeface="+mn-ea"/>
                          <a:cs typeface="Arial" panose="020B0604020202020204" pitchFamily="34" charset="0"/>
                        </a:rPr>
                        <a:t> 6.7</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kern="1200" dirty="0" smtClean="0">
                          <a:solidFill>
                            <a:schemeClr val="dk1"/>
                          </a:solidFill>
                          <a:latin typeface="Arial" panose="020B0604020202020204" pitchFamily="34" charset="0"/>
                          <a:ea typeface="+mn-ea"/>
                          <a:cs typeface="Arial" panose="020B0604020202020204" pitchFamily="34" charset="0"/>
                        </a:rPr>
                        <a:t>DOSM </a:t>
                      </a:r>
                      <a:r>
                        <a:rPr lang="en-US" sz="1600" b="0" kern="1200" dirty="0" err="1" smtClean="0">
                          <a:solidFill>
                            <a:schemeClr val="dk1"/>
                          </a:solidFill>
                          <a:latin typeface="Arial" panose="020B0604020202020204" pitchFamily="34" charset="0"/>
                          <a:ea typeface="+mn-ea"/>
                          <a:cs typeface="Arial" panose="020B0604020202020204" pitchFamily="34" charset="0"/>
                        </a:rPr>
                        <a:t>bekerjasama</a:t>
                      </a:r>
                      <a:r>
                        <a:rPr lang="en-US" sz="1600" b="0" kern="1200" dirty="0" smtClean="0">
                          <a:solidFill>
                            <a:schemeClr val="dk1"/>
                          </a:solidFill>
                          <a:latin typeface="Arial" panose="020B0604020202020204" pitchFamily="34" charset="0"/>
                          <a:ea typeface="+mn-ea"/>
                          <a:cs typeface="Arial" panose="020B0604020202020204" pitchFamily="34" charset="0"/>
                        </a:rPr>
                        <a:t> </a:t>
                      </a:r>
                      <a:r>
                        <a:rPr lang="en-US" sz="1600" b="0" kern="1200" dirty="0" err="1" smtClean="0">
                          <a:solidFill>
                            <a:schemeClr val="dk1"/>
                          </a:solidFill>
                          <a:latin typeface="Arial" panose="020B0604020202020204" pitchFamily="34" charset="0"/>
                          <a:ea typeface="+mn-ea"/>
                          <a:cs typeface="Arial" panose="020B0604020202020204" pitchFamily="34" charset="0"/>
                        </a:rPr>
                        <a:t>dengan</a:t>
                      </a:r>
                      <a:r>
                        <a:rPr lang="en-US" sz="1600" b="0" kern="1200" dirty="0" smtClean="0">
                          <a:solidFill>
                            <a:schemeClr val="dk1"/>
                          </a:solidFill>
                          <a:latin typeface="Arial" panose="020B0604020202020204" pitchFamily="34" charset="0"/>
                          <a:ea typeface="+mn-ea"/>
                          <a:cs typeface="Arial" panose="020B0604020202020204" pitchFamily="34" charset="0"/>
                        </a:rPr>
                        <a:t> MIDA </a:t>
                      </a:r>
                      <a:r>
                        <a:rPr lang="en-US" sz="1600" b="0" kern="1200" dirty="0" err="1" smtClean="0">
                          <a:solidFill>
                            <a:schemeClr val="dk1"/>
                          </a:solidFill>
                          <a:latin typeface="Arial" panose="020B0604020202020204" pitchFamily="34" charset="0"/>
                          <a:ea typeface="+mn-ea"/>
                          <a:cs typeface="Arial" panose="020B0604020202020204" pitchFamily="34" charset="0"/>
                        </a:rPr>
                        <a:t>bagi</a:t>
                      </a:r>
                      <a:r>
                        <a:rPr lang="en-US" sz="1600" b="0" kern="1200" dirty="0" smtClean="0">
                          <a:solidFill>
                            <a:schemeClr val="dk1"/>
                          </a:solidFill>
                          <a:latin typeface="Arial" panose="020B0604020202020204" pitchFamily="34" charset="0"/>
                          <a:ea typeface="+mn-ea"/>
                          <a:cs typeface="Arial" panose="020B0604020202020204" pitchFamily="34" charset="0"/>
                        </a:rPr>
                        <a:t> </a:t>
                      </a:r>
                      <a:r>
                        <a:rPr lang="en-US" sz="1600" b="0" kern="1200" dirty="0" err="1" smtClean="0">
                          <a:solidFill>
                            <a:schemeClr val="dk1"/>
                          </a:solidFill>
                          <a:latin typeface="Arial" panose="020B0604020202020204" pitchFamily="34" charset="0"/>
                          <a:ea typeface="+mn-ea"/>
                          <a:cs typeface="Arial" panose="020B0604020202020204" pitchFamily="34" charset="0"/>
                        </a:rPr>
                        <a:t>memperluaskan</a:t>
                      </a:r>
                      <a:r>
                        <a:rPr lang="en-US" sz="1600" b="0" kern="1200" dirty="0" smtClean="0">
                          <a:solidFill>
                            <a:schemeClr val="dk1"/>
                          </a:solidFill>
                          <a:latin typeface="Arial" panose="020B0604020202020204" pitchFamily="34" charset="0"/>
                          <a:ea typeface="+mn-ea"/>
                          <a:cs typeface="Arial" panose="020B0604020202020204" pitchFamily="34" charset="0"/>
                        </a:rPr>
                        <a:t> </a:t>
                      </a:r>
                      <a:r>
                        <a:rPr lang="en-US" sz="1600" b="0" kern="1200" dirty="0" err="1" smtClean="0">
                          <a:solidFill>
                            <a:schemeClr val="dk1"/>
                          </a:solidFill>
                          <a:latin typeface="Arial" panose="020B0604020202020204" pitchFamily="34" charset="0"/>
                          <a:ea typeface="+mn-ea"/>
                          <a:cs typeface="Arial" panose="020B0604020202020204" pitchFamily="34" charset="0"/>
                        </a:rPr>
                        <a:t>liputan</a:t>
                      </a:r>
                      <a:r>
                        <a:rPr lang="en-US" sz="1600" b="0" kern="1200" dirty="0" smtClean="0">
                          <a:solidFill>
                            <a:schemeClr val="dk1"/>
                          </a:solidFill>
                          <a:latin typeface="Arial" panose="020B0604020202020204" pitchFamily="34" charset="0"/>
                          <a:ea typeface="+mn-ea"/>
                          <a:cs typeface="Arial" panose="020B0604020202020204" pitchFamily="34" charset="0"/>
                        </a:rPr>
                        <a:t> </a:t>
                      </a:r>
                      <a:r>
                        <a:rPr lang="en-US" sz="1600" b="0" kern="1200" dirty="0" err="1" smtClean="0">
                          <a:solidFill>
                            <a:schemeClr val="dk1"/>
                          </a:solidFill>
                          <a:latin typeface="Arial" panose="020B0604020202020204" pitchFamily="34" charset="0"/>
                          <a:ea typeface="+mn-ea"/>
                          <a:cs typeface="Arial" panose="020B0604020202020204" pitchFamily="34" charset="0"/>
                        </a:rPr>
                        <a:t>soalselidik</a:t>
                      </a:r>
                      <a:r>
                        <a:rPr lang="en-US" sz="1600" b="0" kern="120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bagi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mendapatkan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maklumat</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lengkap</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pelaburan</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langsung</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asing</a:t>
                      </a:r>
                      <a:r>
                        <a:rPr lang="en-US" sz="1600" b="0" kern="1200" baseline="0" dirty="0" smtClean="0">
                          <a:solidFill>
                            <a:schemeClr val="dk1"/>
                          </a:solidFill>
                          <a:latin typeface="Arial" panose="020B0604020202020204" pitchFamily="34" charset="0"/>
                          <a:ea typeface="+mn-ea"/>
                          <a:cs typeface="Arial" panose="020B0604020202020204" pitchFamily="34" charset="0"/>
                        </a:rPr>
                        <a:t> (FDI).</a:t>
                      </a:r>
                      <a:endParaRPr lang="en-US" sz="1600" b="0" kern="120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1200" baseline="0" dirty="0" err="1" smtClean="0">
                          <a:solidFill>
                            <a:schemeClr val="dk1"/>
                          </a:solidFill>
                          <a:latin typeface="Arial" panose="020B0604020202020204" pitchFamily="34" charset="0"/>
                          <a:ea typeface="+mn-ea"/>
                          <a:cs typeface="Arial" panose="020B0604020202020204" pitchFamily="34" charset="0"/>
                        </a:rPr>
                        <a:t>Sama</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seperti</a:t>
                      </a:r>
                      <a:r>
                        <a:rPr lang="en-US" sz="1600" b="0" kern="1200" baseline="0" dirty="0" smtClean="0">
                          <a:solidFill>
                            <a:schemeClr val="dk1"/>
                          </a:solidFill>
                          <a:latin typeface="Arial" panose="020B0604020202020204" pitchFamily="34" charset="0"/>
                          <a:ea typeface="+mn-ea"/>
                          <a:cs typeface="Arial" panose="020B0604020202020204" pitchFamily="34" charset="0"/>
                        </a:rPr>
                        <a:t> </a:t>
                      </a:r>
                      <a:r>
                        <a:rPr lang="en-US" sz="1600" b="0" kern="1200" baseline="0" dirty="0" err="1" smtClean="0">
                          <a:solidFill>
                            <a:schemeClr val="dk1"/>
                          </a:solidFill>
                          <a:latin typeface="Arial" panose="020B0604020202020204" pitchFamily="34" charset="0"/>
                          <a:ea typeface="+mn-ea"/>
                          <a:cs typeface="Arial" panose="020B0604020202020204" pitchFamily="34" charset="0"/>
                        </a:rPr>
                        <a:t>Perkara</a:t>
                      </a:r>
                      <a:r>
                        <a:rPr lang="en-US" sz="1600" b="0" kern="1200" baseline="0" dirty="0" smtClean="0">
                          <a:solidFill>
                            <a:schemeClr val="dk1"/>
                          </a:solidFill>
                          <a:latin typeface="Arial" panose="020B0604020202020204" pitchFamily="34" charset="0"/>
                          <a:ea typeface="+mn-ea"/>
                          <a:cs typeface="Arial" panose="020B0604020202020204" pitchFamily="34" charset="0"/>
                        </a:rPr>
                        <a:t> 5.7.</a:t>
                      </a: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8509361"/>
                  </a:ext>
                </a:extLst>
              </a:tr>
            </a:tbl>
          </a:graphicData>
        </a:graphic>
      </p:graphicFrame>
      <p:cxnSp>
        <p:nvCxnSpPr>
          <p:cNvPr id="6" name="Straight Connector 5"/>
          <p:cNvCxnSpPr/>
          <p:nvPr/>
        </p:nvCxnSpPr>
        <p:spPr>
          <a:xfrm flipV="1">
            <a:off x="-11723" y="943427"/>
            <a:ext cx="12029552" cy="53504"/>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96" y="145143"/>
            <a:ext cx="11982333" cy="43498"/>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7451642" y="333218"/>
            <a:ext cx="3671392" cy="576064"/>
          </a:xfrm>
          <a:prstGeom prst="rect">
            <a:avLst/>
          </a:prstGeom>
        </p:spPr>
        <p:txBody>
          <a:bodyPr>
            <a:noAutofit/>
          </a:bodyPr>
          <a:lstStyle/>
          <a:p>
            <a:pPr marL="0" marR="0" lvl="0" indent="0" algn="ctr" defTabSz="914400" rtl="0" eaLnBrk="1" fontAlgn="base" latinLnBrk="0" hangingPunct="1">
              <a:lnSpc>
                <a:spcPct val="100000"/>
              </a:lnSpc>
              <a:spcBef>
                <a:spcPts val="388"/>
              </a:spcBef>
              <a:spcAft>
                <a:spcPct val="0"/>
              </a:spcAft>
              <a:buClrTx/>
              <a:buSzTx/>
              <a:buFontTx/>
              <a:buNone/>
              <a:tabLst/>
              <a:defRPr/>
            </a:pPr>
            <a:r>
              <a:rPr lang="en-US" sz="2000" b="1" noProof="0" dirty="0" err="1" smtClean="0">
                <a:solidFill>
                  <a:srgbClr val="006666"/>
                </a:solidFill>
                <a:latin typeface="Arial" pitchFamily="34" charset="0"/>
                <a:cs typeface="Arial" pitchFamily="34" charset="0"/>
              </a:rPr>
              <a:t>Maklumbalas</a:t>
            </a: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sp>
        <p:nvSpPr>
          <p:cNvPr id="8" name="Slide Number Placeholder 7"/>
          <p:cNvSpPr>
            <a:spLocks noGrp="1"/>
          </p:cNvSpPr>
          <p:nvPr>
            <p:ph type="sldNum" sz="quarter" idx="12"/>
          </p:nvPr>
        </p:nvSpPr>
        <p:spPr>
          <a:xfrm>
            <a:off x="9238402" y="6356350"/>
            <a:ext cx="2743200" cy="365125"/>
          </a:xfrm>
        </p:spPr>
        <p:txBody>
          <a:bodyPr/>
          <a:lstStyle/>
          <a:p>
            <a:fld id="{C771C488-A391-419D-860C-B5FD32218363}" type="slidenum">
              <a:rPr lang="en-US" sz="1600" smtClean="0"/>
              <a:t>5</a:t>
            </a:fld>
            <a:endParaRPr lang="en-US" sz="1600"/>
          </a:p>
        </p:txBody>
      </p:sp>
    </p:spTree>
    <p:extLst>
      <p:ext uri="{BB962C8B-B14F-4D97-AF65-F5344CB8AC3E}">
        <p14:creationId xmlns:p14="http://schemas.microsoft.com/office/powerpoint/2010/main" val="3757651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7384"/>
            <a:ext cx="7620000" cy="688538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 name="Rectangle 2"/>
          <p:cNvSpPr/>
          <p:nvPr/>
        </p:nvSpPr>
        <p:spPr>
          <a:xfrm>
            <a:off x="0" y="0"/>
            <a:ext cx="6081486" cy="6858000"/>
          </a:xfrm>
          <a:prstGeom prst="rect">
            <a:avLst/>
          </a:prstGeom>
          <a:solidFill>
            <a:schemeClr val="accent2">
              <a:lumMod val="40000"/>
              <a:lumOff val="60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6666"/>
              </a:solidFill>
              <a:latin typeface="Arial" pitchFamily="34" charset="0"/>
              <a:cs typeface="Arial" pitchFamily="34" charset="0"/>
            </a:endParaRPr>
          </a:p>
        </p:txBody>
      </p:sp>
      <p:sp>
        <p:nvSpPr>
          <p:cNvPr id="4" name="Content Placeholder 3"/>
          <p:cNvSpPr txBox="1">
            <a:spLocks/>
          </p:cNvSpPr>
          <p:nvPr/>
        </p:nvSpPr>
        <p:spPr>
          <a:xfrm>
            <a:off x="467544" y="260648"/>
            <a:ext cx="5178514" cy="576064"/>
          </a:xfrm>
          <a:prstGeom prst="rect">
            <a:avLst/>
          </a:prstGeom>
        </p:spPr>
        <p:txBody>
          <a:bodyPr>
            <a:noAutofit/>
          </a:bodyPr>
          <a:lstStyle/>
          <a:p>
            <a:pPr algn="ctr"/>
            <a:r>
              <a:rPr lang="en-US" sz="2000" b="1" dirty="0" err="1" smtClean="0">
                <a:solidFill>
                  <a:srgbClr val="006666"/>
                </a:solidFill>
                <a:latin typeface="Arial" pitchFamily="34" charset="0"/>
                <a:cs typeface="Arial" pitchFamily="34" charset="0"/>
              </a:rPr>
              <a:t>Minit</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anose="020B0604020202020204" pitchFamily="34" charset="0"/>
                <a:cs typeface="Arial" panose="020B0604020202020204" pitchFamily="34" charset="0"/>
              </a:rPr>
              <a:t>Mesyuarat</a:t>
            </a:r>
            <a:r>
              <a:rPr lang="en-US" sz="2000" b="1" dirty="0" smtClean="0">
                <a:solidFill>
                  <a:srgbClr val="006666"/>
                </a:solidFill>
                <a:latin typeface="Arial" panose="020B0604020202020204" pitchFamily="34" charset="0"/>
                <a:cs typeface="Arial" panose="020B0604020202020204" pitchFamily="34" charset="0"/>
              </a:rPr>
              <a:t> CITP-TWG3/P</a:t>
            </a:r>
          </a:p>
          <a:p>
            <a:pPr algn="ctr"/>
            <a:r>
              <a:rPr lang="en-US" sz="2000" b="1" dirty="0" smtClean="0">
                <a:solidFill>
                  <a:srgbClr val="006666"/>
                </a:solidFill>
                <a:latin typeface="Arial" panose="020B0604020202020204" pitchFamily="34" charset="0"/>
                <a:cs typeface="Arial" panose="020B0604020202020204" pitchFamily="34" charset="0"/>
              </a:rPr>
              <a:t> </a:t>
            </a:r>
            <a:r>
              <a:rPr lang="en-US" sz="2000" b="1" dirty="0" err="1" smtClean="0">
                <a:solidFill>
                  <a:srgbClr val="006666"/>
                </a:solidFill>
                <a:latin typeface="Arial" panose="020B0604020202020204" pitchFamily="34" charset="0"/>
                <a:cs typeface="Arial" panose="020B0604020202020204" pitchFamily="34" charset="0"/>
              </a:rPr>
              <a:t>Bil</a:t>
            </a:r>
            <a:r>
              <a:rPr lang="en-US" sz="2000" b="1" dirty="0" smtClean="0">
                <a:solidFill>
                  <a:srgbClr val="006666"/>
                </a:solidFill>
                <a:latin typeface="Arial" panose="020B0604020202020204" pitchFamily="34" charset="0"/>
                <a:cs typeface="Arial" panose="020B0604020202020204" pitchFamily="34" charset="0"/>
              </a:rPr>
              <a:t>. 3 (10 </a:t>
            </a:r>
            <a:r>
              <a:rPr lang="en-US" sz="2000" b="1" dirty="0" err="1" smtClean="0">
                <a:solidFill>
                  <a:srgbClr val="006666"/>
                </a:solidFill>
                <a:latin typeface="Arial" panose="020B0604020202020204" pitchFamily="34" charset="0"/>
                <a:cs typeface="Arial" panose="020B0604020202020204" pitchFamily="34" charset="0"/>
              </a:rPr>
              <a:t>Julai</a:t>
            </a:r>
            <a:r>
              <a:rPr lang="en-US" sz="2000" b="1" dirty="0" smtClean="0">
                <a:solidFill>
                  <a:srgbClr val="006666"/>
                </a:solidFill>
                <a:latin typeface="Arial" panose="020B0604020202020204" pitchFamily="34" charset="0"/>
                <a:cs typeface="Arial" panose="020B0604020202020204" pitchFamily="34" charset="0"/>
              </a:rPr>
              <a:t> </a:t>
            </a:r>
            <a:r>
              <a:rPr lang="en-US" sz="2000" b="1" dirty="0">
                <a:solidFill>
                  <a:srgbClr val="006666"/>
                </a:solidFill>
                <a:latin typeface="Arial" pitchFamily="34" charset="0"/>
                <a:cs typeface="Arial" pitchFamily="34" charset="0"/>
              </a:rPr>
              <a:t>2017)</a:t>
            </a:r>
          </a:p>
          <a:p>
            <a:pPr algn="ctr"/>
            <a:r>
              <a:rPr lang="en-US" sz="2000" b="1" dirty="0" smtClean="0">
                <a:solidFill>
                  <a:srgbClr val="006666"/>
                </a:solidFill>
                <a:latin typeface="Arial" panose="020B0604020202020204" pitchFamily="34" charset="0"/>
                <a:cs typeface="Arial" panose="020B0604020202020204" pitchFamily="34" charset="0"/>
              </a:rPr>
              <a:t> </a:t>
            </a:r>
          </a:p>
          <a:p>
            <a:pPr marL="0" marR="0" lvl="0" indent="0" algn="ctr" defTabSz="914400" rtl="0" eaLnBrk="1" fontAlgn="base" latinLnBrk="0" hangingPunct="1">
              <a:lnSpc>
                <a:spcPct val="100000"/>
              </a:lnSpc>
              <a:spcBef>
                <a:spcPts val="388"/>
              </a:spcBef>
              <a:spcAft>
                <a:spcPct val="0"/>
              </a:spcAft>
              <a:buClrTx/>
              <a:buSzTx/>
              <a:buFontTx/>
              <a:buNone/>
              <a:tabLst/>
              <a:defRPr/>
            </a:pP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graphicFrame>
        <p:nvGraphicFramePr>
          <p:cNvPr id="5" name="Content Placeholder 18"/>
          <p:cNvGraphicFramePr>
            <a:graphicFrameLocks/>
          </p:cNvGraphicFramePr>
          <p:nvPr>
            <p:extLst>
              <p:ext uri="{D42A27DB-BD31-4B8C-83A1-F6EECF244321}">
                <p14:modId xmlns:p14="http://schemas.microsoft.com/office/powerpoint/2010/main" val="2752186987"/>
              </p:ext>
            </p:extLst>
          </p:nvPr>
        </p:nvGraphicFramePr>
        <p:xfrm>
          <a:off x="222490" y="1111357"/>
          <a:ext cx="11795339" cy="2240788"/>
        </p:xfrm>
        <a:graphic>
          <a:graphicData uri="http://schemas.openxmlformats.org/drawingml/2006/table">
            <a:tbl>
              <a:tblPr firstRow="1" bandRow="1">
                <a:tableStyleId>{3B4B98B0-60AC-42C2-AFA5-B58CD77FA1E5}</a:tableStyleId>
              </a:tblPr>
              <a:tblGrid>
                <a:gridCol w="5873510">
                  <a:extLst>
                    <a:ext uri="{9D8B030D-6E8A-4147-A177-3AD203B41FA5}">
                      <a16:colId xmlns:a16="http://schemas.microsoft.com/office/drawing/2014/main" val="20000"/>
                    </a:ext>
                  </a:extLst>
                </a:gridCol>
                <a:gridCol w="5921829">
                  <a:extLst>
                    <a:ext uri="{9D8B030D-6E8A-4147-A177-3AD203B41FA5}">
                      <a16:colId xmlns:a16="http://schemas.microsoft.com/office/drawing/2014/main" val="20001"/>
                    </a:ext>
                  </a:extLst>
                </a:gridCol>
              </a:tblGrid>
              <a:tr h="370840">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en-US" sz="1600" b="0" kern="1200" dirty="0" err="1" smtClean="0">
                          <a:solidFill>
                            <a:srgbClr val="C00000"/>
                          </a:solidFill>
                          <a:latin typeface="Arial" pitchFamily="34" charset="0"/>
                          <a:ea typeface="+mn-ea"/>
                          <a:cs typeface="Arial" pitchFamily="34" charset="0"/>
                        </a:rPr>
                        <a:t>Perkara</a:t>
                      </a:r>
                      <a:r>
                        <a:rPr lang="en-US" sz="1600" b="0" kern="1200" dirty="0" smtClean="0">
                          <a:solidFill>
                            <a:srgbClr val="C00000"/>
                          </a:solidFill>
                          <a:latin typeface="Arial" pitchFamily="34" charset="0"/>
                          <a:ea typeface="+mn-ea"/>
                          <a:cs typeface="Arial" pitchFamily="34" charset="0"/>
                        </a:rPr>
                        <a:t> 4.2.5</a:t>
                      </a:r>
                      <a:endParaRPr lang="en-US" sz="1600" b="0" kern="1200" dirty="0" smtClean="0">
                        <a:solidFill>
                          <a:schemeClr val="dk1"/>
                        </a:solidFill>
                        <a:latin typeface="Arial" pitchFamily="34" charset="0"/>
                        <a:ea typeface="+mn-ea"/>
                        <a:cs typeface="Arial" pitchFamily="34" charset="0"/>
                      </a:endParaRPr>
                    </a:p>
                    <a:p>
                      <a:pPr lvl="0">
                        <a:lnSpc>
                          <a:spcPct val="150000"/>
                        </a:lnSpc>
                      </a:pPr>
                      <a:r>
                        <a:rPr lang="en-US" sz="1600" b="0" kern="1200" dirty="0" err="1" smtClean="0">
                          <a:solidFill>
                            <a:schemeClr val="tx1"/>
                          </a:solidFill>
                          <a:effectLst/>
                          <a:latin typeface="Arial" panose="020B0604020202020204" pitchFamily="34" charset="0"/>
                          <a:ea typeface="+mn-ea"/>
                          <a:cs typeface="Arial" panose="020B0604020202020204" pitchFamily="34" charset="0"/>
                        </a:rPr>
                        <a:t>Mesyuarat</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bersetuju</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dengan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cadangan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Jawatankuasa</a:t>
                      </a:r>
                      <a:r>
                        <a:rPr lang="en-US" sz="1600" b="0" kern="1200" dirty="0" smtClean="0">
                          <a:solidFill>
                            <a:schemeClr val="tx1"/>
                          </a:solidFill>
                          <a:effectLst/>
                          <a:latin typeface="Arial" panose="020B0604020202020204" pitchFamily="34" charset="0"/>
                          <a:ea typeface="+mn-ea"/>
                          <a:cs typeface="Arial" panose="020B0604020202020204" pitchFamily="34" charset="0"/>
                        </a:rPr>
                        <a:t> IWG13 </a:t>
                      </a:r>
                      <a:r>
                        <a:rPr lang="en-US" sz="1600" b="0" kern="1200" dirty="0" err="1" smtClean="0">
                          <a:solidFill>
                            <a:schemeClr val="tx1"/>
                          </a:solidFill>
                          <a:effectLst/>
                          <a:latin typeface="Arial" panose="020B0604020202020204" pitchFamily="34" charset="0"/>
                          <a:ea typeface="+mn-ea"/>
                          <a:cs typeface="Arial" panose="020B0604020202020204" pitchFamily="34" charset="0"/>
                        </a:rPr>
                        <a:t>untuk</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membawa</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isu</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mengenai</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kelulusan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penyiaran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maklumat</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senarai</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terperinci</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projek</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prospek</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Kerajaan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untuk</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paparan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industri</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ke</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Mesyuarat</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i="1" kern="1200" dirty="0" smtClean="0">
                          <a:solidFill>
                            <a:schemeClr val="tx1"/>
                          </a:solidFill>
                          <a:effectLst/>
                          <a:latin typeface="Arial" panose="020B0604020202020204" pitchFamily="34" charset="0"/>
                          <a:ea typeface="+mn-ea"/>
                          <a:cs typeface="Arial" panose="020B0604020202020204" pitchFamily="34" charset="0"/>
                        </a:rPr>
                        <a:t>CITP </a:t>
                      </a:r>
                      <a:r>
                        <a:rPr lang="en-US" sz="1600" b="0" i="1" kern="1200" dirty="0" err="1" smtClean="0">
                          <a:solidFill>
                            <a:schemeClr val="tx1"/>
                          </a:solidFill>
                          <a:effectLst/>
                          <a:latin typeface="Arial" panose="020B0604020202020204" pitchFamily="34" charset="0"/>
                          <a:ea typeface="+mn-ea"/>
                          <a:cs typeface="Arial" panose="020B0604020202020204" pitchFamily="34" charset="0"/>
                        </a:rPr>
                        <a:t>Ministrial</a:t>
                      </a:r>
                      <a:r>
                        <a:rPr lang="en-US" sz="1600" b="0" i="1" kern="1200" dirty="0" smtClean="0">
                          <a:solidFill>
                            <a:schemeClr val="tx1"/>
                          </a:solidFill>
                          <a:effectLst/>
                          <a:latin typeface="Arial" panose="020B0604020202020204" pitchFamily="34" charset="0"/>
                          <a:ea typeface="+mn-ea"/>
                          <a:cs typeface="Arial" panose="020B0604020202020204" pitchFamily="34" charset="0"/>
                        </a:rPr>
                        <a:t> Committee (CITP-MC) </a:t>
                      </a:r>
                      <a:r>
                        <a:rPr lang="en-US" sz="1600" b="0" kern="1200" dirty="0" smtClean="0">
                          <a:solidFill>
                            <a:schemeClr val="tx1"/>
                          </a:solidFill>
                          <a:effectLst/>
                          <a:latin typeface="Arial" panose="020B0604020202020204" pitchFamily="34" charset="0"/>
                          <a:ea typeface="+mn-ea"/>
                          <a:cs typeface="Arial" panose="020B0604020202020204" pitchFamily="34" charset="0"/>
                        </a:rPr>
                        <a:t>Bil.3 yang </a:t>
                      </a:r>
                      <a:r>
                        <a:rPr lang="en-US" sz="1600" b="0" kern="1200" dirty="0" err="1" smtClean="0">
                          <a:solidFill>
                            <a:schemeClr val="tx1"/>
                          </a:solidFill>
                          <a:effectLst/>
                          <a:latin typeface="Arial" panose="020B0604020202020204" pitchFamily="34" charset="0"/>
                          <a:ea typeface="+mn-ea"/>
                          <a:cs typeface="Arial" panose="020B0604020202020204" pitchFamily="34" charset="0"/>
                        </a:rPr>
                        <a:t>akan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diadakan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pada</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bulan</a:t>
                      </a:r>
                      <a:r>
                        <a:rPr lang="en-US" sz="1600" b="0" kern="1200" dirty="0" smtClean="0">
                          <a:solidFill>
                            <a:schemeClr val="tx1"/>
                          </a:solidFill>
                          <a:effectLst/>
                          <a:latin typeface="Arial" panose="020B0604020202020204" pitchFamily="34" charset="0"/>
                          <a:ea typeface="+mn-ea"/>
                          <a:cs typeface="Arial" panose="020B0604020202020204" pitchFamily="34" charset="0"/>
                        </a:rPr>
                        <a:t> September 2017. </a:t>
                      </a:r>
                      <a:endParaRPr lang="en-US" sz="1600" b="0" kern="1200" dirty="0">
                        <a:solidFill>
                          <a:schemeClr val="tx1"/>
                        </a:solidFill>
                        <a:effectLst/>
                        <a:latin typeface="Arial" panose="020B0604020202020204" pitchFamily="34" charset="0"/>
                        <a:ea typeface="+mn-ea"/>
                        <a:cs typeface="Arial" panose="020B0604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en-US" sz="1600" b="0" kern="1200" dirty="0" err="1" smtClean="0">
                          <a:solidFill>
                            <a:schemeClr val="tx1"/>
                          </a:solidFill>
                          <a:effectLst/>
                          <a:latin typeface="Arial" panose="020B0604020202020204" pitchFamily="34" charset="0"/>
                          <a:ea typeface="+mn-ea"/>
                          <a:cs typeface="Arial" panose="020B0604020202020204" pitchFamily="34" charset="0"/>
                        </a:rPr>
                        <a:t>Isu</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Kebenaran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Penyebaran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Maklumat</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Berkaitan</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err="1" smtClean="0">
                          <a:solidFill>
                            <a:schemeClr val="tx1"/>
                          </a:solidFill>
                          <a:effectLst/>
                          <a:latin typeface="Arial" panose="020B0604020202020204" pitchFamily="34" charset="0"/>
                          <a:ea typeface="+mn-ea"/>
                          <a:cs typeface="Arial" panose="020B0604020202020204" pitchFamily="34" charset="0"/>
                        </a:rPr>
                        <a:t>Prospektif</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Projek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Kerajaan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telah</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dibincangkan</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di </a:t>
                      </a:r>
                      <a:r>
                        <a:rPr lang="en-US" sz="1600" b="0" kern="1200" dirty="0" err="1" smtClean="0">
                          <a:solidFill>
                            <a:schemeClr val="tx1"/>
                          </a:solidFill>
                          <a:effectLst/>
                          <a:latin typeface="Arial" panose="020B0604020202020204" pitchFamily="34" charset="0"/>
                          <a:ea typeface="+mn-ea"/>
                          <a:cs typeface="Arial" panose="020B0604020202020204" pitchFamily="34" charset="0"/>
                        </a:rPr>
                        <a:t>Mesyuarat</a:t>
                      </a:r>
                      <a:r>
                        <a:rPr lang="en-US" sz="1600" b="0" kern="1200" dirty="0" smtClean="0">
                          <a:solidFill>
                            <a:schemeClr val="tx1"/>
                          </a:solidFill>
                          <a:effectLst/>
                          <a:latin typeface="Arial" panose="020B0604020202020204" pitchFamily="34" charset="0"/>
                          <a:ea typeface="+mn-ea"/>
                          <a:cs typeface="Arial" panose="020B0604020202020204" pitchFamily="34" charset="0"/>
                        </a:rPr>
                        <a:t> </a:t>
                      </a:r>
                      <a:r>
                        <a:rPr lang="en-US" sz="1600" b="0" i="0" kern="1200" dirty="0" smtClean="0">
                          <a:solidFill>
                            <a:schemeClr val="tx1"/>
                          </a:solidFill>
                          <a:effectLst/>
                          <a:latin typeface="Arial" panose="020B0604020202020204" pitchFamily="34" charset="0"/>
                          <a:ea typeface="+mn-ea"/>
                          <a:cs typeface="Arial" panose="020B0604020202020204" pitchFamily="34" charset="0"/>
                        </a:rPr>
                        <a:t>CITP-MC</a:t>
                      </a:r>
                      <a:r>
                        <a:rPr lang="en-US" sz="1600" b="0" i="1" kern="1200" dirty="0" smtClean="0">
                          <a:solidFill>
                            <a:schemeClr val="tx1"/>
                          </a:solidFill>
                          <a:effectLst/>
                          <a:latin typeface="Arial" panose="020B0604020202020204" pitchFamily="34" charset="0"/>
                          <a:ea typeface="+mn-ea"/>
                          <a:cs typeface="Arial" panose="020B0604020202020204" pitchFamily="34" charset="0"/>
                        </a:rPr>
                        <a:t> </a:t>
                      </a:r>
                      <a:r>
                        <a:rPr lang="en-US" sz="1600" b="0" kern="1200" dirty="0" smtClean="0">
                          <a:solidFill>
                            <a:schemeClr val="tx1"/>
                          </a:solidFill>
                          <a:effectLst/>
                          <a:latin typeface="Arial" panose="020B0604020202020204" pitchFamily="34" charset="0"/>
                          <a:ea typeface="+mn-ea"/>
                          <a:cs typeface="Arial" panose="020B0604020202020204" pitchFamily="34" charset="0"/>
                        </a:rPr>
                        <a:t>Bil.3 </a:t>
                      </a:r>
                      <a:r>
                        <a:rPr lang="en-US" sz="1600" b="0" kern="1200" dirty="0" err="1" smtClean="0">
                          <a:solidFill>
                            <a:schemeClr val="tx1"/>
                          </a:solidFill>
                          <a:effectLst/>
                          <a:latin typeface="Arial" panose="020B0604020202020204" pitchFamily="34" charset="0"/>
                          <a:ea typeface="+mn-ea"/>
                          <a:cs typeface="Arial" panose="020B0604020202020204" pitchFamily="34" charset="0"/>
                        </a:rPr>
                        <a:t>bertarikh</a:t>
                      </a:r>
                      <a:r>
                        <a:rPr lang="en-US" sz="1600" b="0" kern="1200" dirty="0" smtClean="0">
                          <a:solidFill>
                            <a:schemeClr val="tx1"/>
                          </a:solidFill>
                          <a:effectLst/>
                          <a:latin typeface="Arial" panose="020B0604020202020204" pitchFamily="34" charset="0"/>
                          <a:ea typeface="+mn-ea"/>
                          <a:cs typeface="Arial" panose="020B0604020202020204" pitchFamily="34" charset="0"/>
                        </a:rPr>
                        <a:t> 12 </a:t>
                      </a:r>
                      <a:r>
                        <a:rPr lang="en-US" sz="1600" b="0" kern="1200" dirty="0" err="1" smtClean="0">
                          <a:solidFill>
                            <a:schemeClr val="tx1"/>
                          </a:solidFill>
                          <a:effectLst/>
                          <a:latin typeface="Arial" panose="020B0604020202020204" pitchFamily="34" charset="0"/>
                          <a:ea typeface="+mn-ea"/>
                          <a:cs typeface="Arial" panose="020B0604020202020204" pitchFamily="34" charset="0"/>
                        </a:rPr>
                        <a:t>Oktober</a:t>
                      </a:r>
                      <a:r>
                        <a:rPr lang="en-US" sz="1600" b="0" kern="1200" dirty="0" smtClean="0">
                          <a:solidFill>
                            <a:schemeClr val="tx1"/>
                          </a:solidFill>
                          <a:effectLst/>
                          <a:latin typeface="Arial" panose="020B0604020202020204" pitchFamily="34" charset="0"/>
                          <a:ea typeface="+mn-ea"/>
                          <a:cs typeface="Arial" panose="020B0604020202020204" pitchFamily="34" charset="0"/>
                        </a:rPr>
                        <a:t> 2017.</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Rujuk</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maklumbalas</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minit</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a:t>
                      </a:r>
                      <a:r>
                        <a:rPr lang="en-US" sz="1600" b="0" kern="1200" baseline="0" dirty="0" err="1" smtClean="0">
                          <a:solidFill>
                            <a:schemeClr val="tx1"/>
                          </a:solidFill>
                          <a:effectLst/>
                          <a:latin typeface="Arial" panose="020B0604020202020204" pitchFamily="34" charset="0"/>
                          <a:ea typeface="+mn-ea"/>
                          <a:cs typeface="Arial" panose="020B0604020202020204" pitchFamily="34" charset="0"/>
                        </a:rPr>
                        <a:t>mesyuarat</a:t>
                      </a:r>
                      <a:r>
                        <a:rPr lang="en-US" sz="1600" b="0" kern="1200" baseline="0" dirty="0" smtClean="0">
                          <a:solidFill>
                            <a:schemeClr val="tx1"/>
                          </a:solidFill>
                          <a:effectLst/>
                          <a:latin typeface="Arial" panose="020B0604020202020204" pitchFamily="34" charset="0"/>
                          <a:ea typeface="+mn-ea"/>
                          <a:cs typeface="Arial" panose="020B0604020202020204" pitchFamily="34" charset="0"/>
                        </a:rPr>
                        <a:t> CITP-MC.</a:t>
                      </a:r>
                      <a:endParaRPr lang="en-US" sz="1600" b="0" kern="1200" dirty="0" smtClean="0">
                        <a:solidFill>
                          <a:schemeClr val="tx1"/>
                        </a:solidFill>
                        <a:effectLst/>
                        <a:latin typeface="Arial" panose="020B0604020202020204" pitchFamily="34" charset="0"/>
                        <a:ea typeface="+mn-ea"/>
                        <a:cs typeface="Arial" panose="020B0604020202020204" pitchFamily="34" charset="0"/>
                      </a:endParaRPr>
                    </a:p>
                    <a:p>
                      <a:pPr>
                        <a:lnSpc>
                          <a:spcPct val="150000"/>
                        </a:lnSpc>
                      </a:pP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cxnSp>
        <p:nvCxnSpPr>
          <p:cNvPr id="6" name="Straight Connector 5"/>
          <p:cNvCxnSpPr/>
          <p:nvPr/>
        </p:nvCxnSpPr>
        <p:spPr>
          <a:xfrm flipV="1">
            <a:off x="-11723" y="943427"/>
            <a:ext cx="12029552" cy="53504"/>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96" y="145143"/>
            <a:ext cx="11982333" cy="43498"/>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7451642" y="333218"/>
            <a:ext cx="3671392" cy="576064"/>
          </a:xfrm>
          <a:prstGeom prst="rect">
            <a:avLst/>
          </a:prstGeom>
        </p:spPr>
        <p:txBody>
          <a:bodyPr>
            <a:noAutofit/>
          </a:bodyPr>
          <a:lstStyle/>
          <a:p>
            <a:pPr marL="0" marR="0" lvl="0" indent="0" algn="ctr" defTabSz="914400" rtl="0" eaLnBrk="1" fontAlgn="base" latinLnBrk="0" hangingPunct="1">
              <a:lnSpc>
                <a:spcPct val="100000"/>
              </a:lnSpc>
              <a:spcBef>
                <a:spcPts val="388"/>
              </a:spcBef>
              <a:spcAft>
                <a:spcPct val="0"/>
              </a:spcAft>
              <a:buClrTx/>
              <a:buSzTx/>
              <a:buFontTx/>
              <a:buNone/>
              <a:tabLst/>
              <a:defRPr/>
            </a:pPr>
            <a:r>
              <a:rPr lang="en-US" sz="2000" b="1" noProof="0" dirty="0" err="1" smtClean="0">
                <a:solidFill>
                  <a:srgbClr val="006666"/>
                </a:solidFill>
                <a:latin typeface="Arial" pitchFamily="34" charset="0"/>
                <a:cs typeface="Arial" pitchFamily="34" charset="0"/>
              </a:rPr>
              <a:t>Maklumbalas</a:t>
            </a: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sp>
        <p:nvSpPr>
          <p:cNvPr id="8" name="Slide Number Placeholder 7"/>
          <p:cNvSpPr>
            <a:spLocks noGrp="1"/>
          </p:cNvSpPr>
          <p:nvPr>
            <p:ph type="sldNum" sz="quarter" idx="12"/>
          </p:nvPr>
        </p:nvSpPr>
        <p:spPr>
          <a:xfrm>
            <a:off x="9238399" y="6356350"/>
            <a:ext cx="2743200" cy="365125"/>
          </a:xfrm>
        </p:spPr>
        <p:txBody>
          <a:bodyPr/>
          <a:lstStyle/>
          <a:p>
            <a:fld id="{C771C488-A391-419D-860C-B5FD32218363}" type="slidenum">
              <a:rPr lang="en-US" sz="1600" smtClean="0"/>
              <a:t>6</a:t>
            </a:fld>
            <a:endParaRPr lang="en-US" sz="1600" dirty="0"/>
          </a:p>
        </p:txBody>
      </p:sp>
    </p:spTree>
    <p:extLst>
      <p:ext uri="{BB962C8B-B14F-4D97-AF65-F5344CB8AC3E}">
        <p14:creationId xmlns:p14="http://schemas.microsoft.com/office/powerpoint/2010/main" val="115059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27384"/>
            <a:ext cx="7620000" cy="6885384"/>
          </a:xfrm>
          <a:prstGeom prst="rect">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0000"/>
              </a:solidFill>
              <a:latin typeface="Arial" pitchFamily="34" charset="0"/>
              <a:cs typeface="Arial" pitchFamily="34" charset="0"/>
            </a:endParaRPr>
          </a:p>
        </p:txBody>
      </p:sp>
      <p:sp>
        <p:nvSpPr>
          <p:cNvPr id="3" name="Rectangle 2"/>
          <p:cNvSpPr/>
          <p:nvPr/>
        </p:nvSpPr>
        <p:spPr>
          <a:xfrm>
            <a:off x="0" y="0"/>
            <a:ext cx="6081486" cy="6858000"/>
          </a:xfrm>
          <a:prstGeom prst="rect">
            <a:avLst/>
          </a:prstGeom>
          <a:solidFill>
            <a:schemeClr val="bg1">
              <a:lumMod val="85000"/>
            </a:schemeClr>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US" sz="1400" dirty="0" smtClean="0">
              <a:solidFill>
                <a:srgbClr val="006666"/>
              </a:solidFill>
              <a:latin typeface="Arial" pitchFamily="34" charset="0"/>
              <a:cs typeface="Arial" pitchFamily="34" charset="0"/>
            </a:endParaRPr>
          </a:p>
        </p:txBody>
      </p:sp>
      <p:sp>
        <p:nvSpPr>
          <p:cNvPr id="4" name="Content Placeholder 3"/>
          <p:cNvSpPr txBox="1">
            <a:spLocks/>
          </p:cNvSpPr>
          <p:nvPr/>
        </p:nvSpPr>
        <p:spPr>
          <a:xfrm>
            <a:off x="467544" y="260648"/>
            <a:ext cx="5178514" cy="576064"/>
          </a:xfrm>
          <a:prstGeom prst="rect">
            <a:avLst/>
          </a:prstGeom>
        </p:spPr>
        <p:txBody>
          <a:bodyPr>
            <a:noAutofit/>
          </a:bodyPr>
          <a:lstStyle/>
          <a:p>
            <a:pPr algn="ctr"/>
            <a:r>
              <a:rPr lang="en-US" sz="2000" b="1" dirty="0" err="1" smtClean="0">
                <a:solidFill>
                  <a:srgbClr val="006666"/>
                </a:solidFill>
                <a:latin typeface="Arial" pitchFamily="34" charset="0"/>
                <a:cs typeface="Arial" pitchFamily="34" charset="0"/>
              </a:rPr>
              <a:t>Minit</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anose="020B0604020202020204" pitchFamily="34" charset="0"/>
                <a:cs typeface="Arial" panose="020B0604020202020204" pitchFamily="34" charset="0"/>
              </a:rPr>
              <a:t>Mesyuarat</a:t>
            </a:r>
            <a:r>
              <a:rPr lang="en-US" sz="2000" b="1" dirty="0" smtClean="0">
                <a:solidFill>
                  <a:srgbClr val="006666"/>
                </a:solidFill>
                <a:latin typeface="Arial" panose="020B0604020202020204" pitchFamily="34" charset="0"/>
                <a:cs typeface="Arial" panose="020B0604020202020204" pitchFamily="34" charset="0"/>
              </a:rPr>
              <a:t> CITP-MC</a:t>
            </a:r>
          </a:p>
          <a:p>
            <a:pPr algn="ctr"/>
            <a:r>
              <a:rPr lang="en-US" sz="2000" b="1" dirty="0" smtClean="0">
                <a:solidFill>
                  <a:srgbClr val="006666"/>
                </a:solidFill>
                <a:latin typeface="Arial" panose="020B0604020202020204" pitchFamily="34" charset="0"/>
                <a:cs typeface="Arial" panose="020B0604020202020204" pitchFamily="34" charset="0"/>
              </a:rPr>
              <a:t> </a:t>
            </a:r>
            <a:r>
              <a:rPr lang="en-US" sz="2000" b="1" dirty="0" err="1" smtClean="0">
                <a:solidFill>
                  <a:srgbClr val="006666"/>
                </a:solidFill>
                <a:latin typeface="Arial" panose="020B0604020202020204" pitchFamily="34" charset="0"/>
                <a:cs typeface="Arial" panose="020B0604020202020204" pitchFamily="34" charset="0"/>
              </a:rPr>
              <a:t>Bil</a:t>
            </a:r>
            <a:r>
              <a:rPr lang="en-US" sz="2000" b="1" dirty="0" smtClean="0">
                <a:solidFill>
                  <a:srgbClr val="006666"/>
                </a:solidFill>
                <a:latin typeface="Arial" panose="020B0604020202020204" pitchFamily="34" charset="0"/>
                <a:cs typeface="Arial" panose="020B0604020202020204" pitchFamily="34" charset="0"/>
              </a:rPr>
              <a:t>. 3 (12 </a:t>
            </a:r>
            <a:r>
              <a:rPr lang="en-US" sz="2000" b="1" dirty="0" err="1" smtClean="0">
                <a:solidFill>
                  <a:srgbClr val="006666"/>
                </a:solidFill>
                <a:latin typeface="Arial" panose="020B0604020202020204" pitchFamily="34" charset="0"/>
                <a:cs typeface="Arial" panose="020B0604020202020204" pitchFamily="34" charset="0"/>
              </a:rPr>
              <a:t>Oktober</a:t>
            </a:r>
            <a:r>
              <a:rPr lang="en-US" sz="2000" b="1" dirty="0" smtClean="0">
                <a:solidFill>
                  <a:srgbClr val="006666"/>
                </a:solidFill>
                <a:latin typeface="Arial" panose="020B0604020202020204" pitchFamily="34" charset="0"/>
                <a:cs typeface="Arial" panose="020B0604020202020204" pitchFamily="34" charset="0"/>
              </a:rPr>
              <a:t> </a:t>
            </a:r>
            <a:r>
              <a:rPr lang="en-US" sz="2000" b="1" dirty="0">
                <a:solidFill>
                  <a:srgbClr val="006666"/>
                </a:solidFill>
                <a:latin typeface="Arial" pitchFamily="34" charset="0"/>
                <a:cs typeface="Arial" pitchFamily="34" charset="0"/>
              </a:rPr>
              <a:t>2017)</a:t>
            </a:r>
          </a:p>
          <a:p>
            <a:pPr algn="ctr"/>
            <a:endParaRPr lang="en-US" sz="2000" b="1" dirty="0" smtClean="0">
              <a:solidFill>
                <a:srgbClr val="006666"/>
              </a:solidFill>
              <a:latin typeface="Arial" panose="020B0604020202020204" pitchFamily="34" charset="0"/>
              <a:cs typeface="Arial" panose="020B0604020202020204" pitchFamily="34" charset="0"/>
            </a:endParaRPr>
          </a:p>
          <a:p>
            <a:pPr marL="0" marR="0" lvl="0" indent="0" algn="ctr" defTabSz="914400" rtl="0" eaLnBrk="1" fontAlgn="base" latinLnBrk="0" hangingPunct="1">
              <a:lnSpc>
                <a:spcPct val="100000"/>
              </a:lnSpc>
              <a:spcBef>
                <a:spcPts val="388"/>
              </a:spcBef>
              <a:spcAft>
                <a:spcPct val="0"/>
              </a:spcAft>
              <a:buClrTx/>
              <a:buSzTx/>
              <a:buFontTx/>
              <a:buNone/>
              <a:tabLst/>
              <a:defRPr/>
            </a:pP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graphicFrame>
        <p:nvGraphicFramePr>
          <p:cNvPr id="5" name="Content Placeholder 18"/>
          <p:cNvGraphicFramePr>
            <a:graphicFrameLocks/>
          </p:cNvGraphicFramePr>
          <p:nvPr>
            <p:extLst>
              <p:ext uri="{D42A27DB-BD31-4B8C-83A1-F6EECF244321}">
                <p14:modId xmlns:p14="http://schemas.microsoft.com/office/powerpoint/2010/main" val="3454384917"/>
              </p:ext>
            </p:extLst>
          </p:nvPr>
        </p:nvGraphicFramePr>
        <p:xfrm>
          <a:off x="222490" y="1111357"/>
          <a:ext cx="11795339" cy="6126480"/>
        </p:xfrm>
        <a:graphic>
          <a:graphicData uri="http://schemas.openxmlformats.org/drawingml/2006/table">
            <a:tbl>
              <a:tblPr firstRow="1" bandRow="1">
                <a:tableStyleId>{3B4B98B0-60AC-42C2-AFA5-B58CD77FA1E5}</a:tableStyleId>
              </a:tblPr>
              <a:tblGrid>
                <a:gridCol w="5873510">
                  <a:extLst>
                    <a:ext uri="{9D8B030D-6E8A-4147-A177-3AD203B41FA5}">
                      <a16:colId xmlns:a16="http://schemas.microsoft.com/office/drawing/2014/main" val="20000"/>
                    </a:ext>
                  </a:extLst>
                </a:gridCol>
                <a:gridCol w="5921829">
                  <a:extLst>
                    <a:ext uri="{9D8B030D-6E8A-4147-A177-3AD203B41FA5}">
                      <a16:colId xmlns:a16="http://schemas.microsoft.com/office/drawing/2014/main" val="20001"/>
                    </a:ext>
                  </a:extLst>
                </a:gridCol>
              </a:tblGrid>
              <a:tr h="370840">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r>
                        <a:rPr lang="en-US" sz="1600" b="0" kern="1200" dirty="0" err="1" smtClean="0">
                          <a:solidFill>
                            <a:srgbClr val="C00000"/>
                          </a:solidFill>
                          <a:latin typeface="Arial" pitchFamily="34" charset="0"/>
                          <a:ea typeface="+mn-ea"/>
                          <a:cs typeface="Arial" pitchFamily="34" charset="0"/>
                        </a:rPr>
                        <a:t>Perkara</a:t>
                      </a:r>
                      <a:r>
                        <a:rPr lang="en-US" sz="1600" b="0" kern="1200" dirty="0" smtClean="0">
                          <a:solidFill>
                            <a:srgbClr val="C00000"/>
                          </a:solidFill>
                          <a:latin typeface="Arial" pitchFamily="34" charset="0"/>
                          <a:ea typeface="+mn-ea"/>
                          <a:cs typeface="Arial" pitchFamily="34" charset="0"/>
                        </a:rPr>
                        <a:t> 4.1.e</a:t>
                      </a:r>
                      <a:endParaRPr lang="en-US" sz="1600" b="0" kern="1200" dirty="0" smtClean="0">
                        <a:solidFill>
                          <a:schemeClr val="dk1"/>
                        </a:solidFill>
                        <a:latin typeface="Arial" pitchFamily="34" charset="0"/>
                        <a:ea typeface="+mn-ea"/>
                        <a:cs typeface="Arial" pitchFamily="34" charset="0"/>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sz="1600" b="0" i="0" kern="1200" dirty="0" err="1" smtClean="0">
                          <a:solidFill>
                            <a:schemeClr val="tx1"/>
                          </a:solidFill>
                          <a:effectLst/>
                          <a:latin typeface="Arial" panose="020B0604020202020204" pitchFamily="34" charset="0"/>
                          <a:ea typeface="+mn-ea"/>
                          <a:cs typeface="Arial" panose="020B0604020202020204" pitchFamily="34" charset="0"/>
                        </a:rPr>
                        <a:t>Inisiatif</a:t>
                      </a:r>
                      <a:r>
                        <a:rPr lang="en-US" sz="1600" b="0" i="0" kern="1200" dirty="0" smtClean="0">
                          <a:solidFill>
                            <a:schemeClr val="tx1"/>
                          </a:solidFill>
                          <a:effectLst/>
                          <a:latin typeface="Arial" panose="020B0604020202020204" pitchFamily="34" charset="0"/>
                          <a:ea typeface="+mn-ea"/>
                          <a:cs typeface="Arial" panose="020B0604020202020204" pitchFamily="34" charset="0"/>
                        </a:rPr>
                        <a:t> </a:t>
                      </a:r>
                      <a:r>
                        <a:rPr lang="en-US" sz="1600" b="0" i="0" kern="1200" dirty="0" err="1" smtClean="0">
                          <a:solidFill>
                            <a:schemeClr val="tx1"/>
                          </a:solidFill>
                          <a:effectLst/>
                          <a:latin typeface="Arial" panose="020B0604020202020204" pitchFamily="34" charset="0"/>
                          <a:ea typeface="+mn-ea"/>
                          <a:cs typeface="Arial" panose="020B0604020202020204" pitchFamily="34" charset="0"/>
                        </a:rPr>
                        <a:t>baru</a:t>
                      </a:r>
                      <a:r>
                        <a:rPr lang="en-US" sz="1600" b="0" i="0" kern="1200" dirty="0" smtClean="0">
                          <a:solidFill>
                            <a:schemeClr val="tx1"/>
                          </a:solidFill>
                          <a:effectLst/>
                          <a:latin typeface="Arial" panose="020B0604020202020204" pitchFamily="34" charset="0"/>
                          <a:ea typeface="+mn-ea"/>
                          <a:cs typeface="Arial" panose="020B0604020202020204" pitchFamily="34" charset="0"/>
                        </a:rPr>
                        <a:t> </a:t>
                      </a:r>
                      <a:r>
                        <a:rPr lang="en-US" sz="1600" b="0" i="0" kern="1200" dirty="0" smtClean="0">
                          <a:solidFill>
                            <a:schemeClr val="tx1"/>
                          </a:solidFill>
                          <a:effectLst/>
                          <a:latin typeface="Arvo" panose="02000000000000000000" pitchFamily="2" charset="0"/>
                          <a:ea typeface="+mn-ea"/>
                          <a:cs typeface="Arial" panose="020B0604020202020204" pitchFamily="34" charset="0"/>
                        </a:rPr>
                        <a:t>I</a:t>
                      </a:r>
                      <a:r>
                        <a:rPr lang="en-US" sz="1600" b="0" i="0" kern="1200" dirty="0" smtClean="0">
                          <a:solidFill>
                            <a:schemeClr val="tx1"/>
                          </a:solidFill>
                          <a:effectLst/>
                          <a:latin typeface="Arial" panose="020B0604020202020204" pitchFamily="34" charset="0"/>
                          <a:ea typeface="+mn-ea"/>
                          <a:cs typeface="Arial" panose="020B0604020202020204" pitchFamily="34" charset="0"/>
                        </a:rPr>
                        <a:t>5 (</a:t>
                      </a:r>
                      <a:r>
                        <a:rPr lang="en-US" sz="1600" b="0" i="1" kern="1200" dirty="0" smtClean="0">
                          <a:solidFill>
                            <a:schemeClr val="tx1"/>
                          </a:solidFill>
                          <a:effectLst/>
                          <a:latin typeface="Arial" panose="020B0604020202020204" pitchFamily="34" charset="0"/>
                          <a:ea typeface="+mn-ea"/>
                          <a:cs typeface="Arial" panose="020B0604020202020204" pitchFamily="34" charset="0"/>
                        </a:rPr>
                        <a:t>Elevate the Use of Malaysian Construction Resources in Local and Overseas Projects</a:t>
                      </a:r>
                      <a:r>
                        <a:rPr lang="en-US" sz="1600" b="0" i="0" kern="1200" dirty="0" smtClean="0">
                          <a:solidFill>
                            <a:schemeClr val="tx1"/>
                          </a:solidFill>
                          <a:effectLst/>
                          <a:latin typeface="Arial" panose="020B0604020202020204" pitchFamily="34" charset="0"/>
                          <a:ea typeface="+mn-ea"/>
                          <a:cs typeface="Arial" panose="020B0604020202020204" pitchFamily="34" charset="0"/>
                        </a:rPr>
                        <a:t>)</a:t>
                      </a:r>
                      <a:r>
                        <a:rPr lang="ms-MY" sz="1600" b="0" i="0" kern="1200" dirty="0" smtClean="0">
                          <a:solidFill>
                            <a:schemeClr val="tx1"/>
                          </a:solidFill>
                          <a:effectLst/>
                          <a:latin typeface="Arial" panose="020B0604020202020204" pitchFamily="34" charset="0"/>
                          <a:ea typeface="+mn-ea"/>
                          <a:cs typeface="Arial" panose="020B0604020202020204" pitchFamily="34" charset="0"/>
                        </a:rPr>
                        <a:t> telah dibangunkan di bawah teras Pengantarabangsaan ekoran isu </a:t>
                      </a:r>
                      <a:r>
                        <a:rPr lang="ms-MY" sz="1600" b="0" i="1" kern="1200" dirty="0" smtClean="0">
                          <a:solidFill>
                            <a:schemeClr val="tx1"/>
                          </a:solidFill>
                          <a:effectLst/>
                          <a:latin typeface="Arial" panose="020B0604020202020204" pitchFamily="34" charset="0"/>
                          <a:ea typeface="+mn-ea"/>
                          <a:cs typeface="Arial" panose="020B0604020202020204" pitchFamily="34" charset="0"/>
                        </a:rPr>
                        <a:t>balan</a:t>
                      </a:r>
                      <a:r>
                        <a:rPr lang="ms-MY" sz="1600" b="0" i="1" kern="1200" baseline="0" dirty="0" smtClean="0">
                          <a:solidFill>
                            <a:schemeClr val="tx1"/>
                          </a:solidFill>
                          <a:effectLst/>
                          <a:latin typeface="Arial" panose="020B0604020202020204" pitchFamily="34" charset="0"/>
                          <a:ea typeface="+mn-ea"/>
                          <a:cs typeface="Arial" panose="020B0604020202020204" pitchFamily="34" charset="0"/>
                        </a:rPr>
                        <a:t>ce of payment.</a:t>
                      </a:r>
                    </a:p>
                    <a:p>
                      <a:pPr marL="0" marR="0" indent="0" algn="l" defTabSz="914400" rtl="0" eaLnBrk="1" fontAlgn="auto" latinLnBrk="0" hangingPunct="1">
                        <a:lnSpc>
                          <a:spcPct val="150000"/>
                        </a:lnSpc>
                        <a:spcBef>
                          <a:spcPts val="0"/>
                        </a:spcBef>
                        <a:spcAft>
                          <a:spcPts val="0"/>
                        </a:spcAft>
                        <a:buClrTx/>
                        <a:buSzTx/>
                        <a:buFontTx/>
                        <a:buNone/>
                        <a:tabLst/>
                        <a:defRPr/>
                      </a:pPr>
                      <a:endParaRPr lang="en-US" sz="1600" b="0" i="0" kern="1200" dirty="0" smtClean="0">
                        <a:solidFill>
                          <a:schemeClr val="tx1"/>
                        </a:solidFill>
                        <a:effectLst/>
                        <a:latin typeface="Arial" panose="020B0604020202020204" pitchFamily="34" charset="0"/>
                        <a:ea typeface="+mn-ea"/>
                        <a:cs typeface="Arial" panose="020B0604020202020204"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a:lnSpc>
                          <a:spcPct val="150000"/>
                        </a:lnSpc>
                      </a:pPr>
                      <a:r>
                        <a:rPr lang="en-US" sz="1600" b="0" kern="1200" dirty="0" err="1" smtClean="0">
                          <a:solidFill>
                            <a:schemeClr val="dk1"/>
                          </a:solidFill>
                          <a:latin typeface="Arial" pitchFamily="34" charset="0"/>
                          <a:ea typeface="+mn-ea"/>
                          <a:cs typeface="Arial" pitchFamily="34" charset="0"/>
                        </a:rPr>
                        <a:t>Makluman</a:t>
                      </a:r>
                      <a:r>
                        <a:rPr lang="en-US" sz="1600" b="0" kern="1200" dirty="0" smtClean="0">
                          <a:solidFill>
                            <a:schemeClr val="tx1"/>
                          </a:solidFill>
                          <a:effectLst/>
                          <a:latin typeface="Arial" panose="020B0604020202020204" pitchFamily="34" charset="0"/>
                          <a:ea typeface="+mn-ea"/>
                          <a:cs typeface="Arial" panose="020B0604020202020204" pitchFamily="34" charset="0"/>
                        </a:rPr>
                        <a:t>.</a:t>
                      </a:r>
                    </a:p>
                    <a:p>
                      <a:pPr>
                        <a:lnSpc>
                          <a:spcPct val="150000"/>
                        </a:lnSpc>
                      </a:pP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nSpc>
                          <a:spcPct val="150000"/>
                        </a:lnSpc>
                      </a:pPr>
                      <a:r>
                        <a:rPr lang="en-US" sz="1600" b="0" kern="1200" dirty="0" err="1" smtClean="0">
                          <a:solidFill>
                            <a:srgbClr val="FF0000"/>
                          </a:solidFill>
                          <a:latin typeface="Arial" pitchFamily="34" charset="0"/>
                          <a:ea typeface="+mn-ea"/>
                          <a:cs typeface="Arial" pitchFamily="34" charset="0"/>
                        </a:rPr>
                        <a:t>Perkara</a:t>
                      </a:r>
                      <a:r>
                        <a:rPr lang="en-US" sz="1600" b="0" kern="1200" dirty="0" smtClean="0">
                          <a:solidFill>
                            <a:srgbClr val="FF0000"/>
                          </a:solidFill>
                          <a:latin typeface="Arial" pitchFamily="34" charset="0"/>
                          <a:ea typeface="+mn-ea"/>
                          <a:cs typeface="Arial" pitchFamily="34" charset="0"/>
                        </a:rPr>
                        <a:t> 5.6.d</a:t>
                      </a:r>
                    </a:p>
                    <a:p>
                      <a:pPr>
                        <a:lnSpc>
                          <a:spcPct val="150000"/>
                        </a:lnSpc>
                      </a:pPr>
                      <a:r>
                        <a:rPr lang="en-US" sz="1600" b="0" kern="1200" dirty="0" smtClean="0">
                          <a:solidFill>
                            <a:schemeClr val="dk1"/>
                          </a:solidFill>
                          <a:latin typeface="Arial" pitchFamily="34" charset="0"/>
                          <a:ea typeface="+mn-ea"/>
                          <a:cs typeface="Arial" pitchFamily="34" charset="0"/>
                        </a:rPr>
                        <a:t>EPU </a:t>
                      </a:r>
                      <a:r>
                        <a:rPr lang="en-US" sz="1600" b="0" kern="1200" dirty="0" err="1" smtClean="0">
                          <a:solidFill>
                            <a:schemeClr val="dk1"/>
                          </a:solidFill>
                          <a:latin typeface="Arial" pitchFamily="34" charset="0"/>
                          <a:ea typeface="+mn-ea"/>
                          <a:cs typeface="Arial" pitchFamily="34" charset="0"/>
                        </a:rPr>
                        <a:t>dan</a:t>
                      </a:r>
                      <a:r>
                        <a:rPr lang="en-US" sz="1600" b="0" kern="1200" dirty="0" smtClean="0">
                          <a:solidFill>
                            <a:schemeClr val="dk1"/>
                          </a:solidFill>
                          <a:latin typeface="Arial" pitchFamily="34" charset="0"/>
                          <a:ea typeface="+mn-ea"/>
                          <a:cs typeface="Arial" pitchFamily="34" charset="0"/>
                        </a:rPr>
                        <a:t> JKT </a:t>
                      </a:r>
                      <a:r>
                        <a:rPr lang="en-US" sz="1600" b="0" kern="1200" dirty="0" err="1" smtClean="0">
                          <a:solidFill>
                            <a:schemeClr val="dk1"/>
                          </a:solidFill>
                          <a:latin typeface="Arial" pitchFamily="34" charset="0"/>
                          <a:ea typeface="+mn-ea"/>
                          <a:cs typeface="Arial" pitchFamily="34" charset="0"/>
                        </a:rPr>
                        <a:t>tidak</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membenarkan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maklumat</a:t>
                      </a:r>
                      <a:r>
                        <a:rPr lang="en-US" sz="1600" b="0" kern="1200" baseline="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terperinci</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prospektif</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projek</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kerajaan</a:t>
                      </a:r>
                      <a:r>
                        <a:rPr lang="en-US" sz="1600" b="0" kern="1200" dirty="0" smtClean="0">
                          <a:solidFill>
                            <a:schemeClr val="dk1"/>
                          </a:solidFill>
                          <a:latin typeface="Arial" pitchFamily="34" charset="0"/>
                          <a:ea typeface="+mn-ea"/>
                          <a:cs typeface="Arial" pitchFamily="34" charset="0"/>
                        </a:rPr>
                        <a:t> yang </a:t>
                      </a:r>
                      <a:r>
                        <a:rPr lang="en-US" sz="1600" b="0" kern="1200" dirty="0" err="1" smtClean="0">
                          <a:solidFill>
                            <a:schemeClr val="dk1"/>
                          </a:solidFill>
                          <a:latin typeface="Arial" pitchFamily="34" charset="0"/>
                          <a:ea typeface="+mn-ea"/>
                          <a:cs typeface="Arial" pitchFamily="34" charset="0"/>
                        </a:rPr>
                        <a:t>telah</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mendapat</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Kebenaran</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Merancang</a:t>
                      </a:r>
                      <a:r>
                        <a:rPr lang="en-US" sz="1600" b="0" kern="1200" dirty="0" smtClean="0">
                          <a:solidFill>
                            <a:schemeClr val="dk1"/>
                          </a:solidFill>
                          <a:latin typeface="Arial" pitchFamily="34" charset="0"/>
                          <a:ea typeface="+mn-ea"/>
                          <a:cs typeface="Arial" pitchFamily="34" charset="0"/>
                        </a:rPr>
                        <a:t> (KM) </a:t>
                      </a:r>
                      <a:r>
                        <a:rPr lang="en-US" sz="1600" b="0" kern="1200" dirty="0" err="1" smtClean="0">
                          <a:solidFill>
                            <a:schemeClr val="dk1"/>
                          </a:solidFill>
                          <a:latin typeface="Arial" pitchFamily="34" charset="0"/>
                          <a:ea typeface="+mn-ea"/>
                          <a:cs typeface="Arial" pitchFamily="34" charset="0"/>
                        </a:rPr>
                        <a:t>disiarkan</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kerana</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berpotensi</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menjejaskan</a:t>
                      </a:r>
                      <a:r>
                        <a:rPr lang="en-US" sz="1600" b="0" kern="1200" dirty="0" smtClean="0">
                          <a:solidFill>
                            <a:schemeClr val="dk1"/>
                          </a:solidFill>
                          <a:latin typeface="Arial" pitchFamily="34" charset="0"/>
                          <a:ea typeface="+mn-ea"/>
                          <a:cs typeface="Arial" pitchFamily="34" charset="0"/>
                        </a:rPr>
                        <a:t> proses</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perolehan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kerajaan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Ketika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ini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hanya</a:t>
                      </a:r>
                      <a:r>
                        <a:rPr lang="en-US" sz="1600" b="0" kern="1200" baseline="0" dirty="0" smtClean="0">
                          <a:solidFill>
                            <a:schemeClr val="dk1"/>
                          </a:solidFill>
                          <a:latin typeface="Arial" pitchFamily="34" charset="0"/>
                          <a:ea typeface="+mn-ea"/>
                          <a:cs typeface="Arial" pitchFamily="34" charset="0"/>
                        </a:rPr>
                        <a:t> data </a:t>
                      </a:r>
                      <a:r>
                        <a:rPr lang="en-US" sz="1600" b="0" kern="1200" baseline="0" dirty="0" err="1" smtClean="0">
                          <a:solidFill>
                            <a:schemeClr val="dk1"/>
                          </a:solidFill>
                          <a:latin typeface="Arial" pitchFamily="34" charset="0"/>
                          <a:ea typeface="+mn-ea"/>
                          <a:cs typeface="Arial" pitchFamily="34" charset="0"/>
                        </a:rPr>
                        <a:t>agregat</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dibenarkan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untuk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disiarkan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Mesyuarat</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bersetuju</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senarai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terperinci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semua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prospektif</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projek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Kerajaan</a:t>
                      </a:r>
                      <a:r>
                        <a:rPr lang="en-US" sz="1600" b="0" kern="1200" baseline="0" dirty="0" smtClean="0">
                          <a:solidFill>
                            <a:schemeClr val="dk1"/>
                          </a:solidFill>
                          <a:latin typeface="Arial" pitchFamily="34" charset="0"/>
                          <a:ea typeface="+mn-ea"/>
                          <a:cs typeface="Arial" pitchFamily="34" charset="0"/>
                        </a:rPr>
                        <a:t> yang </a:t>
                      </a:r>
                      <a:r>
                        <a:rPr lang="en-US" sz="1600" b="0" kern="1200" baseline="0" dirty="0" err="1" smtClean="0">
                          <a:solidFill>
                            <a:schemeClr val="dk1"/>
                          </a:solidFill>
                          <a:latin typeface="Arial" pitchFamily="34" charset="0"/>
                          <a:ea typeface="+mn-ea"/>
                          <a:cs typeface="Arial" pitchFamily="34" charset="0"/>
                        </a:rPr>
                        <a:t>telah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mendapat</a:t>
                      </a:r>
                      <a:r>
                        <a:rPr lang="en-US" sz="1600" b="0" kern="1200" baseline="0" dirty="0" smtClean="0">
                          <a:solidFill>
                            <a:schemeClr val="dk1"/>
                          </a:solidFill>
                          <a:latin typeface="Arial" pitchFamily="34" charset="0"/>
                          <a:ea typeface="+mn-ea"/>
                          <a:cs typeface="Arial" pitchFamily="34" charset="0"/>
                        </a:rPr>
                        <a:t> KM </a:t>
                      </a:r>
                      <a:r>
                        <a:rPr lang="en-US" sz="1600" b="0" kern="1200" baseline="0" dirty="0" err="1" smtClean="0">
                          <a:solidFill>
                            <a:schemeClr val="dk1"/>
                          </a:solidFill>
                          <a:latin typeface="Arial" pitchFamily="34" charset="0"/>
                          <a:ea typeface="+mn-ea"/>
                          <a:cs typeface="Arial" pitchFamily="34" charset="0"/>
                        </a:rPr>
                        <a:t>tidak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boleh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disiarkan</a:t>
                      </a:r>
                      <a:r>
                        <a:rPr lang="en-US" sz="1600" b="0" kern="1200" baseline="0" dirty="0" smtClean="0">
                          <a:solidFill>
                            <a:schemeClr val="dk1"/>
                          </a:solidFill>
                          <a:latin typeface="Arial" pitchFamily="34" charset="0"/>
                          <a:ea typeface="+mn-ea"/>
                          <a:cs typeface="Arial" pitchFamily="34" charset="0"/>
                        </a:rPr>
                        <a:t>.</a:t>
                      </a:r>
                    </a:p>
                    <a:p>
                      <a:pPr>
                        <a:lnSpc>
                          <a:spcPct val="150000"/>
                        </a:lnSpc>
                      </a:pP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600" b="0" kern="1200" dirty="0" err="1" smtClean="0">
                          <a:solidFill>
                            <a:schemeClr val="dk1"/>
                          </a:solidFill>
                          <a:latin typeface="Arial" pitchFamily="34" charset="0"/>
                          <a:ea typeface="+mn-ea"/>
                          <a:cs typeface="Arial" pitchFamily="34" charset="0"/>
                        </a:rPr>
                        <a:t>Mesyuarat</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bersetuju</a:t>
                      </a:r>
                      <a:r>
                        <a:rPr lang="en-US" sz="1600" b="0" kern="1200" dirty="0" smtClean="0">
                          <a:solidFill>
                            <a:schemeClr val="dk1"/>
                          </a:solidFill>
                          <a:latin typeface="Arial" pitchFamily="34" charset="0"/>
                          <a:ea typeface="+mn-ea"/>
                          <a:cs typeface="Arial" pitchFamily="34" charset="0"/>
                        </a:rPr>
                        <a:t> </a:t>
                      </a:r>
                      <a:r>
                        <a:rPr lang="en-US" sz="1600" b="0" kern="1200" dirty="0" err="1" smtClean="0">
                          <a:solidFill>
                            <a:schemeClr val="dk1"/>
                          </a:solidFill>
                          <a:latin typeface="Arial" pitchFamily="34" charset="0"/>
                          <a:ea typeface="+mn-ea"/>
                          <a:cs typeface="Arial" pitchFamily="34" charset="0"/>
                        </a:rPr>
                        <a:t>bahawa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senarai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terperinci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bagi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semua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prospektif</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projek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kerajaan</a:t>
                      </a:r>
                      <a:r>
                        <a:rPr lang="en-US" sz="1600" b="0" kern="1200" baseline="0" dirty="0" smtClean="0">
                          <a:solidFill>
                            <a:schemeClr val="dk1"/>
                          </a:solidFill>
                          <a:latin typeface="Arial" pitchFamily="34" charset="0"/>
                          <a:ea typeface="+mn-ea"/>
                          <a:cs typeface="Arial" pitchFamily="34" charset="0"/>
                        </a:rPr>
                        <a:t> yang </a:t>
                      </a:r>
                      <a:r>
                        <a:rPr lang="en-US" sz="1600" b="0" kern="1200" baseline="0" dirty="0" err="1" smtClean="0">
                          <a:solidFill>
                            <a:schemeClr val="dk1"/>
                          </a:solidFill>
                          <a:latin typeface="Arial" pitchFamily="34" charset="0"/>
                          <a:ea typeface="+mn-ea"/>
                          <a:cs typeface="Arial" pitchFamily="34" charset="0"/>
                        </a:rPr>
                        <a:t>telah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mendapat</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Kebenaran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Merancang</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tidak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boleh</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disiarkan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kerana</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berpotensi</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menjejaskan</a:t>
                      </a:r>
                      <a:r>
                        <a:rPr lang="en-US" sz="1600" b="0" kern="1200" baseline="0" dirty="0" smtClean="0">
                          <a:solidFill>
                            <a:schemeClr val="dk1"/>
                          </a:solidFill>
                          <a:latin typeface="Arial" pitchFamily="34" charset="0"/>
                          <a:ea typeface="+mn-ea"/>
                          <a:cs typeface="Arial" pitchFamily="34" charset="0"/>
                        </a:rPr>
                        <a:t> proses </a:t>
                      </a:r>
                      <a:r>
                        <a:rPr lang="en-US" sz="1600" b="0" kern="1200" baseline="0" dirty="0" err="1" smtClean="0">
                          <a:solidFill>
                            <a:schemeClr val="dk1"/>
                          </a:solidFill>
                          <a:latin typeface="Arial" pitchFamily="34" charset="0"/>
                          <a:ea typeface="+mn-ea"/>
                          <a:cs typeface="Arial" pitchFamily="34" charset="0"/>
                        </a:rPr>
                        <a:t>perolehan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kerajaan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Sehubungan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itu</a:t>
                      </a:r>
                      <a:r>
                        <a:rPr lang="en-US" sz="1600" b="0" kern="1200" baseline="0" dirty="0" smtClean="0">
                          <a:solidFill>
                            <a:schemeClr val="dk1"/>
                          </a:solidFill>
                          <a:latin typeface="Arial" pitchFamily="34" charset="0"/>
                          <a:ea typeface="+mn-ea"/>
                          <a:cs typeface="Arial" pitchFamily="34" charset="0"/>
                        </a:rPr>
                        <a:t>,</a:t>
                      </a:r>
                    </a:p>
                    <a:p>
                      <a:pPr marL="0" marR="0" indent="0" algn="l" defTabSz="914400" rtl="0" eaLnBrk="1" fontAlgn="auto" latinLnBrk="0" hangingPunct="1">
                        <a:lnSpc>
                          <a:spcPct val="150000"/>
                        </a:lnSpc>
                        <a:spcBef>
                          <a:spcPts val="0"/>
                        </a:spcBef>
                        <a:spcAft>
                          <a:spcPts val="0"/>
                        </a:spcAft>
                        <a:buClrTx/>
                        <a:buSzTx/>
                        <a:buFontTx/>
                        <a:buNone/>
                        <a:tabLst/>
                        <a:defRPr/>
                      </a:pPr>
                      <a:r>
                        <a:rPr lang="en-US" sz="1600" b="0" kern="1200" baseline="0" dirty="0" smtClean="0">
                          <a:solidFill>
                            <a:schemeClr val="dk1"/>
                          </a:solidFill>
                          <a:latin typeface="Arial" pitchFamily="34" charset="0"/>
                          <a:ea typeface="+mn-ea"/>
                          <a:cs typeface="Arial" pitchFamily="34" charset="0"/>
                        </a:rPr>
                        <a:t>CIDB </a:t>
                      </a:r>
                      <a:r>
                        <a:rPr lang="en-US" sz="1600" b="0" kern="1200" baseline="0" dirty="0" err="1" smtClean="0">
                          <a:solidFill>
                            <a:schemeClr val="dk1"/>
                          </a:solidFill>
                          <a:latin typeface="Arial" pitchFamily="34" charset="0"/>
                          <a:ea typeface="+mn-ea"/>
                          <a:cs typeface="Arial" pitchFamily="34" charset="0"/>
                        </a:rPr>
                        <a:t>akan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melaporkan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pendekatan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penyebaran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maklumat</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berkaitan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prospektif</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projek</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kerajaan</a:t>
                      </a:r>
                      <a:r>
                        <a:rPr lang="en-US" sz="1600" b="0" kern="1200" baseline="0" dirty="0" smtClean="0">
                          <a:solidFill>
                            <a:schemeClr val="dk1"/>
                          </a:solidFill>
                          <a:latin typeface="Arial" pitchFamily="34" charset="0"/>
                          <a:ea typeface="+mn-ea"/>
                          <a:cs typeface="Arial" pitchFamily="34" charset="0"/>
                        </a:rPr>
                        <a:t> </a:t>
                      </a:r>
                      <a:r>
                        <a:rPr lang="en-US" sz="1600" b="0" kern="1200" baseline="0" dirty="0" err="1" smtClean="0">
                          <a:solidFill>
                            <a:schemeClr val="dk1"/>
                          </a:solidFill>
                          <a:latin typeface="Arial" pitchFamily="34" charset="0"/>
                          <a:ea typeface="+mn-ea"/>
                          <a:cs typeface="Arial" pitchFamily="34" charset="0"/>
                        </a:rPr>
                        <a:t>seperti</a:t>
                      </a:r>
                      <a:r>
                        <a:rPr lang="en-US" sz="1600" b="0" kern="1200" baseline="0" dirty="0" smtClean="0">
                          <a:solidFill>
                            <a:schemeClr val="dk1"/>
                          </a:solidFill>
                          <a:latin typeface="Arial" pitchFamily="34" charset="0"/>
                          <a:ea typeface="+mn-ea"/>
                          <a:cs typeface="Arial" pitchFamily="34" charset="0"/>
                        </a:rPr>
                        <a:t> mana </a:t>
                      </a:r>
                      <a:r>
                        <a:rPr lang="en-US" sz="1600" b="0" kern="1200" baseline="0" dirty="0" err="1" smtClean="0">
                          <a:solidFill>
                            <a:schemeClr val="dk1"/>
                          </a:solidFill>
                          <a:latin typeface="Arial" pitchFamily="34" charset="0"/>
                          <a:ea typeface="+mn-ea"/>
                          <a:cs typeface="Arial" pitchFamily="34" charset="0"/>
                        </a:rPr>
                        <a:t>keputusan</a:t>
                      </a:r>
                      <a:r>
                        <a:rPr lang="en-US" sz="1600" b="0" kern="1200" baseline="0" dirty="0" smtClean="0">
                          <a:solidFill>
                            <a:schemeClr val="dk1"/>
                          </a:solidFill>
                          <a:latin typeface="Arial" pitchFamily="34" charset="0"/>
                          <a:ea typeface="+mn-ea"/>
                          <a:cs typeface="Arial" pitchFamily="34" charset="0"/>
                        </a:rPr>
                        <a:t> yang </a:t>
                      </a:r>
                      <a:r>
                        <a:rPr lang="en-US" sz="1600" b="0" kern="1200" baseline="0" dirty="0" err="1" smtClean="0">
                          <a:solidFill>
                            <a:schemeClr val="dk1"/>
                          </a:solidFill>
                          <a:latin typeface="Arial" pitchFamily="34" charset="0"/>
                          <a:ea typeface="+mn-ea"/>
                          <a:cs typeface="Arial" pitchFamily="34" charset="0"/>
                        </a:rPr>
                        <a:t>ditetapkan</a:t>
                      </a:r>
                      <a:r>
                        <a:rPr lang="en-US" sz="1600" b="0" kern="1200" baseline="0" dirty="0" smtClean="0">
                          <a:solidFill>
                            <a:schemeClr val="dk1"/>
                          </a:solidFill>
                          <a:latin typeface="Arial" pitchFamily="34" charset="0"/>
                          <a:ea typeface="+mn-ea"/>
                          <a:cs typeface="Arial" pitchFamily="34" charset="0"/>
                        </a:rPr>
                        <a:t>. </a:t>
                      </a:r>
                    </a:p>
                    <a:p>
                      <a:pPr marL="0" marR="0" indent="0" algn="l" defTabSz="914400" rtl="0" eaLnBrk="1" fontAlgn="auto" latinLnBrk="0" hangingPunct="1">
                        <a:lnSpc>
                          <a:spcPct val="150000"/>
                        </a:lnSpc>
                        <a:spcBef>
                          <a:spcPts val="0"/>
                        </a:spcBef>
                        <a:spcAft>
                          <a:spcPts val="0"/>
                        </a:spcAft>
                        <a:buClrTx/>
                        <a:buSzTx/>
                        <a:buFontTx/>
                        <a:buNone/>
                        <a:tabLst/>
                        <a:defRPr/>
                      </a:pPr>
                      <a:endParaRPr lang="en-US" sz="1600" b="0" kern="1200" dirty="0" smtClean="0">
                        <a:solidFill>
                          <a:schemeClr val="dk1"/>
                        </a:solidFill>
                        <a:latin typeface="Arial" pitchFamily="34" charset="0"/>
                        <a:ea typeface="+mn-ea"/>
                        <a:cs typeface="Arial" pitchFamily="34" charset="0"/>
                      </a:endParaRPr>
                    </a:p>
                  </a:txBody>
                  <a:tcP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marR="0" lvl="1" indent="0" algn="l" defTabSz="914400" rtl="0" eaLnBrk="1" fontAlgn="auto" latinLnBrk="0" hangingPunct="1">
                        <a:lnSpc>
                          <a:spcPct val="150000"/>
                        </a:lnSpc>
                        <a:spcBef>
                          <a:spcPts val="0"/>
                        </a:spcBef>
                        <a:spcAft>
                          <a:spcPts val="0"/>
                        </a:spcAft>
                        <a:buClrTx/>
                        <a:buSzTx/>
                        <a:buFontTx/>
                        <a:buNone/>
                        <a:tabLst/>
                        <a:defRPr/>
                      </a:pPr>
                      <a:endParaRPr lang="en-US" sz="1600" b="0" kern="120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endParaRPr lang="en-US" sz="1600" b="0" kern="1200" baseline="0" dirty="0" smtClean="0">
                        <a:solidFill>
                          <a:schemeClr val="dk1"/>
                        </a:solidFill>
                        <a:latin typeface="Arial" panose="020B0604020202020204" pitchFamily="34" charset="0"/>
                        <a:ea typeface="+mn-ea"/>
                        <a:cs typeface="Arial" panose="020B0604020202020204" pitchFamily="34" charset="0"/>
                      </a:endParaRPr>
                    </a:p>
                  </a:txBody>
                  <a:tcP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cxnSp>
        <p:nvCxnSpPr>
          <p:cNvPr id="6" name="Straight Connector 5"/>
          <p:cNvCxnSpPr/>
          <p:nvPr/>
        </p:nvCxnSpPr>
        <p:spPr>
          <a:xfrm flipV="1">
            <a:off x="-11723" y="943427"/>
            <a:ext cx="12029552" cy="53504"/>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5496" y="145143"/>
            <a:ext cx="11982333" cy="43498"/>
          </a:xfrm>
          <a:prstGeom prst="line">
            <a:avLst/>
          </a:prstGeom>
          <a:ln w="12700">
            <a:solidFill>
              <a:srgbClr val="FF5050"/>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txBox="1">
            <a:spLocks/>
          </p:cNvSpPr>
          <p:nvPr/>
        </p:nvSpPr>
        <p:spPr>
          <a:xfrm>
            <a:off x="7451642" y="333218"/>
            <a:ext cx="3671392" cy="576064"/>
          </a:xfrm>
          <a:prstGeom prst="rect">
            <a:avLst/>
          </a:prstGeom>
        </p:spPr>
        <p:txBody>
          <a:bodyPr>
            <a:noAutofit/>
          </a:bodyPr>
          <a:lstStyle/>
          <a:p>
            <a:pPr marL="0" marR="0" lvl="0" indent="0" algn="ctr" defTabSz="914400" rtl="0" eaLnBrk="1" fontAlgn="base" latinLnBrk="0" hangingPunct="1">
              <a:lnSpc>
                <a:spcPct val="100000"/>
              </a:lnSpc>
              <a:spcBef>
                <a:spcPts val="388"/>
              </a:spcBef>
              <a:spcAft>
                <a:spcPct val="0"/>
              </a:spcAft>
              <a:buClrTx/>
              <a:buSzTx/>
              <a:buFontTx/>
              <a:buNone/>
              <a:tabLst/>
              <a:defRPr/>
            </a:pPr>
            <a:r>
              <a:rPr lang="en-US" sz="2000" b="1" noProof="0" dirty="0" err="1" smtClean="0">
                <a:solidFill>
                  <a:srgbClr val="006666"/>
                </a:solidFill>
                <a:latin typeface="Arial" pitchFamily="34" charset="0"/>
                <a:cs typeface="Arial" pitchFamily="34" charset="0"/>
              </a:rPr>
              <a:t>Maklumbalas</a:t>
            </a:r>
            <a:endParaRPr kumimoji="0" lang="en-US" sz="2000" b="1" i="0" u="none" strike="noStrike" kern="1200" cap="none" spc="0" normalizeH="0" baseline="0" noProof="0" dirty="0" smtClean="0">
              <a:ln>
                <a:noFill/>
              </a:ln>
              <a:solidFill>
                <a:srgbClr val="006666"/>
              </a:solidFill>
              <a:effectLst/>
              <a:uLnTx/>
              <a:uFillTx/>
              <a:latin typeface="Arial" pitchFamily="34" charset="0"/>
              <a:cs typeface="Arial" pitchFamily="34" charset="0"/>
            </a:endParaRPr>
          </a:p>
        </p:txBody>
      </p:sp>
      <p:sp>
        <p:nvSpPr>
          <p:cNvPr id="8" name="Slide Number Placeholder 7"/>
          <p:cNvSpPr>
            <a:spLocks noGrp="1"/>
          </p:cNvSpPr>
          <p:nvPr>
            <p:ph type="sldNum" sz="quarter" idx="12"/>
          </p:nvPr>
        </p:nvSpPr>
        <p:spPr>
          <a:xfrm>
            <a:off x="9170162" y="6356350"/>
            <a:ext cx="2743200" cy="365125"/>
          </a:xfrm>
        </p:spPr>
        <p:txBody>
          <a:bodyPr/>
          <a:lstStyle/>
          <a:p>
            <a:fld id="{C771C488-A391-419D-860C-B5FD32218363}" type="slidenum">
              <a:rPr lang="en-US" sz="1600" smtClean="0"/>
              <a:t>7</a:t>
            </a:fld>
            <a:endParaRPr lang="en-US" sz="1600" dirty="0"/>
          </a:p>
        </p:txBody>
      </p:sp>
    </p:spTree>
    <p:extLst>
      <p:ext uri="{BB962C8B-B14F-4D97-AF65-F5344CB8AC3E}">
        <p14:creationId xmlns:p14="http://schemas.microsoft.com/office/powerpoint/2010/main" val="213116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2098876"/>
              </p:ext>
            </p:extLst>
          </p:nvPr>
        </p:nvGraphicFramePr>
        <p:xfrm>
          <a:off x="0" y="1011377"/>
          <a:ext cx="12192003" cy="576349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0000"/>
                    </a:ext>
                  </a:extLst>
                </a:gridCol>
                <a:gridCol w="2709334">
                  <a:extLst>
                    <a:ext uri="{9D8B030D-6E8A-4147-A177-3AD203B41FA5}">
                      <a16:colId xmlns:a16="http://schemas.microsoft.com/office/drawing/2014/main" val="20001"/>
                    </a:ext>
                  </a:extLst>
                </a:gridCol>
                <a:gridCol w="2709334">
                  <a:extLst>
                    <a:ext uri="{9D8B030D-6E8A-4147-A177-3AD203B41FA5}">
                      <a16:colId xmlns:a16="http://schemas.microsoft.com/office/drawing/2014/main" val="20003"/>
                    </a:ext>
                  </a:extLst>
                </a:gridCol>
                <a:gridCol w="1354667">
                  <a:extLst>
                    <a:ext uri="{9D8B030D-6E8A-4147-A177-3AD203B41FA5}">
                      <a16:colId xmlns:a16="http://schemas.microsoft.com/office/drawing/2014/main" val="20005"/>
                    </a:ext>
                  </a:extLst>
                </a:gridCol>
                <a:gridCol w="1354667">
                  <a:extLst>
                    <a:ext uri="{9D8B030D-6E8A-4147-A177-3AD203B41FA5}">
                      <a16:colId xmlns:a16="http://schemas.microsoft.com/office/drawing/2014/main" val="20006"/>
                    </a:ext>
                  </a:extLst>
                </a:gridCol>
                <a:gridCol w="1354667">
                  <a:extLst>
                    <a:ext uri="{9D8B030D-6E8A-4147-A177-3AD203B41FA5}">
                      <a16:colId xmlns:a16="http://schemas.microsoft.com/office/drawing/2014/main" val="20007"/>
                    </a:ext>
                  </a:extLst>
                </a:gridCol>
                <a:gridCol w="1354667">
                  <a:extLst>
                    <a:ext uri="{9D8B030D-6E8A-4147-A177-3AD203B41FA5}">
                      <a16:colId xmlns:a16="http://schemas.microsoft.com/office/drawing/2014/main" val="20008"/>
                    </a:ext>
                  </a:extLst>
                </a:gridCol>
              </a:tblGrid>
              <a:tr h="10260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600" b="0" dirty="0" err="1" smtClean="0">
                          <a:solidFill>
                            <a:schemeClr val="tx1"/>
                          </a:solidFill>
                          <a:latin typeface="Arial" pitchFamily="34" charset="0"/>
                          <a:cs typeface="Arial" pitchFamily="34" charset="0"/>
                        </a:rPr>
                        <a:t>Jenis</a:t>
                      </a:r>
                      <a:r>
                        <a:rPr lang="en-MY" sz="1600" b="0" dirty="0" smtClean="0">
                          <a:solidFill>
                            <a:schemeClr val="tx1"/>
                          </a:solidFill>
                          <a:latin typeface="Arial" pitchFamily="34" charset="0"/>
                          <a:cs typeface="Arial" pitchFamily="34" charset="0"/>
                        </a:rPr>
                        <a:t> Data</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err="1" smtClean="0">
                          <a:solidFill>
                            <a:schemeClr val="tx1"/>
                          </a:solidFill>
                          <a:latin typeface="Arial" pitchFamily="34" charset="0"/>
                          <a:cs typeface="Arial" pitchFamily="34" charset="0"/>
                        </a:rPr>
                        <a:t>Projek</a:t>
                      </a:r>
                      <a:r>
                        <a:rPr lang="en-US" sz="1800" b="1" baseline="0" dirty="0" smtClean="0">
                          <a:solidFill>
                            <a:schemeClr val="tx1"/>
                          </a:solidFill>
                          <a:latin typeface="Arial" pitchFamily="34" charset="0"/>
                          <a:cs typeface="Arial" pitchFamily="34" charset="0"/>
                        </a:rPr>
                        <a:t> </a:t>
                      </a:r>
                      <a:r>
                        <a:rPr lang="en-US" sz="1800" b="1" baseline="0" dirty="0" err="1" smtClean="0">
                          <a:solidFill>
                            <a:schemeClr val="tx1"/>
                          </a:solidFill>
                          <a:latin typeface="Arial" pitchFamily="34" charset="0"/>
                          <a:cs typeface="Arial" pitchFamily="34" charset="0"/>
                        </a:rPr>
                        <a:t>Diaward</a:t>
                      </a:r>
                      <a:endParaRPr lang="en-US" sz="1800" b="1" dirty="0" smtClean="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dirty="0">
                        <a:latin typeface="Arial" pitchFamily="34" charset="0"/>
                        <a:cs typeface="Arial" pitchFamily="34" charset="0"/>
                      </a:endParaRPr>
                    </a:p>
                  </a:txBody>
                  <a:tcPr/>
                </a:tc>
                <a:tc gridSpan="4">
                  <a:txBody>
                    <a:bodyPr/>
                    <a:lstStyle/>
                    <a:p>
                      <a:pPr algn="ctr"/>
                      <a:r>
                        <a:rPr lang="en-US" sz="1800" b="1" dirty="0" err="1" smtClean="0">
                          <a:solidFill>
                            <a:schemeClr val="tx1"/>
                          </a:solidFill>
                          <a:latin typeface="Arial" pitchFamily="34" charset="0"/>
                          <a:cs typeface="Arial" pitchFamily="34" charset="0"/>
                        </a:rPr>
                        <a:t>Projek</a:t>
                      </a:r>
                      <a:r>
                        <a:rPr lang="en-US" sz="1800" b="1" dirty="0" smtClean="0">
                          <a:solidFill>
                            <a:schemeClr val="tx1"/>
                          </a:solidFill>
                          <a:latin typeface="Arial" pitchFamily="34" charset="0"/>
                          <a:cs typeface="Arial" pitchFamily="34" charset="0"/>
                        </a:rPr>
                        <a:t> </a:t>
                      </a:r>
                      <a:r>
                        <a:rPr lang="en-US" sz="1800" b="1" dirty="0" err="1" smtClean="0">
                          <a:solidFill>
                            <a:schemeClr val="tx1"/>
                          </a:solidFill>
                          <a:latin typeface="Arial" pitchFamily="34" charset="0"/>
                          <a:cs typeface="Arial" pitchFamily="34" charset="0"/>
                        </a:rPr>
                        <a:t>Prospektif</a:t>
                      </a:r>
                      <a:endParaRPr lang="en-US" sz="1800" b="1"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extLst>
                  <a:ext uri="{0D108BD9-81ED-4DB2-BD59-A6C34878D82A}">
                    <a16:rowId xmlns:a16="http://schemas.microsoft.com/office/drawing/2014/main" val="10000"/>
                  </a:ext>
                </a:extLst>
              </a:tr>
              <a:tr h="9648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600" dirty="0" err="1" smtClean="0">
                          <a:solidFill>
                            <a:schemeClr val="tx1"/>
                          </a:solidFill>
                          <a:latin typeface="Arial" pitchFamily="34" charset="0"/>
                          <a:cs typeface="Arial" pitchFamily="34" charset="0"/>
                        </a:rPr>
                        <a:t>Sumber</a:t>
                      </a:r>
                      <a:r>
                        <a:rPr lang="en-MY" sz="1600" dirty="0" smtClean="0">
                          <a:solidFill>
                            <a:schemeClr val="tx1"/>
                          </a:solidFill>
                          <a:latin typeface="Arial" pitchFamily="34" charset="0"/>
                          <a:cs typeface="Arial" pitchFamily="34" charset="0"/>
                        </a:rPr>
                        <a:t> Data</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800" dirty="0" smtClean="0">
                          <a:solidFill>
                            <a:schemeClr val="tx1"/>
                          </a:solidFill>
                          <a:latin typeface="Arial" pitchFamily="34" charset="0"/>
                          <a:cs typeface="Arial" pitchFamily="34" charset="0"/>
                        </a:rPr>
                        <a:t>CIDB</a:t>
                      </a:r>
                      <a:endParaRPr lang="en-US" sz="18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endParaRPr lang="en-US" dirty="0">
                        <a:latin typeface="Arial" pitchFamily="34" charset="0"/>
                        <a:cs typeface="Arial" pitchFamily="34" charset="0"/>
                      </a:endParaRPr>
                    </a:p>
                  </a:txBody>
                  <a:tcPr/>
                </a:tc>
                <a:tc gridSpan="4">
                  <a:txBody>
                    <a:bodyPr/>
                    <a:lstStyle/>
                    <a:p>
                      <a:pPr algn="ctr"/>
                      <a:r>
                        <a:rPr lang="en-US" sz="1800" dirty="0" smtClean="0">
                          <a:solidFill>
                            <a:schemeClr val="tx1"/>
                          </a:solidFill>
                          <a:latin typeface="Arial" pitchFamily="34" charset="0"/>
                          <a:cs typeface="Arial" pitchFamily="34" charset="0"/>
                        </a:rPr>
                        <a:t>OSC JKT</a:t>
                      </a:r>
                      <a:endParaRPr lang="en-US" sz="18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tc hMerge="1">
                  <a:txBody>
                    <a:bodyPr/>
                    <a:lstStyle/>
                    <a:p>
                      <a:endParaRPr lang="en-US" dirty="0">
                        <a:latin typeface="Arial" pitchFamily="34" charset="0"/>
                        <a:cs typeface="Arial" pitchFamily="34" charset="0"/>
                      </a:endParaRPr>
                    </a:p>
                  </a:txBody>
                  <a:tcPr/>
                </a:tc>
                <a:extLst>
                  <a:ext uri="{0D108BD9-81ED-4DB2-BD59-A6C34878D82A}">
                    <a16:rowId xmlns:a16="http://schemas.microsoft.com/office/drawing/2014/main" val="10001"/>
                  </a:ext>
                </a:extLst>
              </a:tr>
              <a:tr h="1176330">
                <a:tc>
                  <a:txBody>
                    <a:bodyPr/>
                    <a:lstStyle/>
                    <a:p>
                      <a:r>
                        <a:rPr lang="en-US" sz="1600" dirty="0" err="1" smtClean="0">
                          <a:solidFill>
                            <a:schemeClr val="tx1"/>
                          </a:solidFill>
                          <a:latin typeface="Arial" pitchFamily="34" charset="0"/>
                          <a:cs typeface="Arial" pitchFamily="34" charset="0"/>
                        </a:rPr>
                        <a:t>Bentuk</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Penyiaran</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err="1" smtClean="0">
                          <a:solidFill>
                            <a:schemeClr val="tx1"/>
                          </a:solidFill>
                          <a:latin typeface="Arial" pitchFamily="34" charset="0"/>
                          <a:cs typeface="Arial" pitchFamily="34" charset="0"/>
                        </a:rPr>
                        <a:t>Statistik</a:t>
                      </a:r>
                      <a:endParaRPr lang="en-US" sz="1800" dirty="0" smtClean="0">
                        <a:solidFill>
                          <a:schemeClr val="tx1"/>
                        </a:solidFill>
                        <a:latin typeface="Arial" pitchFamily="34" charset="0"/>
                        <a:cs typeface="Arial" pitchFamily="34" charset="0"/>
                      </a:endParaRPr>
                    </a:p>
                    <a:p>
                      <a:pPr algn="ctr"/>
                      <a:r>
                        <a:rPr lang="en-US" sz="1200" dirty="0" smtClean="0">
                          <a:solidFill>
                            <a:schemeClr val="tx1"/>
                          </a:solidFill>
                          <a:latin typeface="Arial" pitchFamily="34" charset="0"/>
                          <a:cs typeface="Arial" pitchFamily="34" charset="0"/>
                        </a:rPr>
                        <a:t>Data </a:t>
                      </a:r>
                      <a:r>
                        <a:rPr lang="en-US" sz="1200" dirty="0" err="1" smtClean="0">
                          <a:solidFill>
                            <a:schemeClr val="tx1"/>
                          </a:solidFill>
                          <a:latin typeface="Arial" pitchFamily="34" charset="0"/>
                          <a:cs typeface="Arial" pitchFamily="34" charset="0"/>
                        </a:rPr>
                        <a:t>Agregat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mengikut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Tahun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Negeri</a:t>
                      </a:r>
                      <a:r>
                        <a:rPr lang="en-US" sz="1200" dirty="0" smtClean="0">
                          <a:solidFill>
                            <a:schemeClr val="tx1"/>
                          </a:solidFill>
                          <a:latin typeface="Arial" pitchFamily="34" charset="0"/>
                          <a:cs typeface="Arial" pitchFamily="34" charset="0"/>
                        </a:rPr>
                        <a:t>, </a:t>
                      </a:r>
                      <a:r>
                        <a:rPr lang="en-US" sz="1200" dirty="0" err="1" smtClean="0">
                          <a:solidFill>
                            <a:schemeClr val="tx1"/>
                          </a:solidFill>
                          <a:latin typeface="Arial" pitchFamily="34" charset="0"/>
                          <a:cs typeface="Arial" pitchFamily="34" charset="0"/>
                        </a:rPr>
                        <a:t>Kategori</a:t>
                      </a:r>
                      <a:r>
                        <a:rPr lang="en-US" sz="1200" dirty="0" smtClean="0">
                          <a:solidFill>
                            <a:schemeClr val="tx1"/>
                          </a:solidFill>
                          <a:latin typeface="Arial" pitchFamily="34" charset="0"/>
                          <a:cs typeface="Arial" pitchFamily="34" charset="0"/>
                        </a:rPr>
                        <a:t>, </a:t>
                      </a:r>
                      <a:r>
                        <a:rPr lang="en-US" sz="1200" dirty="0" err="1" smtClean="0">
                          <a:solidFill>
                            <a:schemeClr val="tx1"/>
                          </a:solidFill>
                          <a:latin typeface="Arial" pitchFamily="34" charset="0"/>
                          <a:cs typeface="Arial" pitchFamily="34" charset="0"/>
                        </a:rPr>
                        <a:t>Gred</a:t>
                      </a:r>
                      <a:r>
                        <a:rPr lang="en-US" sz="1200" dirty="0" smtClean="0">
                          <a:solidFill>
                            <a:schemeClr val="tx1"/>
                          </a:solidFill>
                          <a:latin typeface="Arial" pitchFamily="34" charset="0"/>
                          <a:cs typeface="Arial" pitchFamily="34" charset="0"/>
                        </a:rPr>
                        <a:t> </a:t>
                      </a:r>
                      <a:r>
                        <a:rPr lang="en-US" sz="1200" dirty="0" err="1" smtClean="0">
                          <a:solidFill>
                            <a:schemeClr val="tx1"/>
                          </a:solidFill>
                          <a:latin typeface="Arial" pitchFamily="34" charset="0"/>
                          <a:cs typeface="Arial" pitchFamily="34" charset="0"/>
                        </a:rPr>
                        <a:t>Pendaftaran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Kontraktor</a:t>
                      </a:r>
                      <a:r>
                        <a:rPr lang="en-US" sz="1200" dirty="0" smtClean="0">
                          <a:solidFill>
                            <a:schemeClr val="tx1"/>
                          </a:solidFill>
                          <a:latin typeface="Arial" pitchFamily="34" charset="0"/>
                          <a:cs typeface="Arial" pitchFamily="34" charset="0"/>
                        </a:rPr>
                        <a:t>, </a:t>
                      </a:r>
                      <a:r>
                        <a:rPr lang="en-US" sz="1200" dirty="0" err="1" smtClean="0">
                          <a:solidFill>
                            <a:schemeClr val="tx1"/>
                          </a:solidFill>
                          <a:latin typeface="Arial" pitchFamily="34" charset="0"/>
                          <a:cs typeface="Arial" pitchFamily="34" charset="0"/>
                        </a:rPr>
                        <a:t>Nilai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Bilangan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dll</a:t>
                      </a:r>
                      <a:r>
                        <a:rPr lang="en-US" sz="1200" baseline="0" dirty="0" smtClean="0">
                          <a:solidFill>
                            <a:schemeClr val="tx1"/>
                          </a:solidFill>
                          <a:latin typeface="Arial" pitchFamily="34" charset="0"/>
                          <a:cs typeface="Arial" pitchFamily="34" charset="0"/>
                        </a:rPr>
                        <a:t>.</a:t>
                      </a:r>
                      <a:r>
                        <a:rPr lang="en-US" sz="1200" dirty="0" smtClean="0">
                          <a:solidFill>
                            <a:schemeClr val="tx1"/>
                          </a:solidFill>
                          <a:latin typeface="Arial" pitchFamily="34" charset="0"/>
                          <a:cs typeface="Arial" pitchFamily="34" charset="0"/>
                        </a:rPr>
                        <a:t> </a:t>
                      </a:r>
                      <a:endParaRPr lang="en-US" sz="11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latin typeface="Arial" pitchFamily="34" charset="0"/>
                          <a:cs typeface="Arial" pitchFamily="34" charset="0"/>
                        </a:rPr>
                        <a:t>Maklumat</a:t>
                      </a:r>
                      <a:r>
                        <a:rPr lang="en-US" sz="1800" dirty="0" smtClean="0">
                          <a:solidFill>
                            <a:schemeClr val="tx1"/>
                          </a:solidFill>
                          <a:latin typeface="Arial" pitchFamily="34" charset="0"/>
                          <a:cs typeface="Arial" pitchFamily="34" charset="0"/>
                        </a:rPr>
                        <a:t> </a:t>
                      </a:r>
                      <a:r>
                        <a:rPr lang="en-US" sz="1800" dirty="0" err="1" smtClean="0">
                          <a:solidFill>
                            <a:schemeClr val="tx1"/>
                          </a:solidFill>
                          <a:latin typeface="Arial" pitchFamily="34" charset="0"/>
                          <a:cs typeface="Arial" pitchFamily="34" charset="0"/>
                        </a:rPr>
                        <a:t>Terperinci</a:t>
                      </a:r>
                      <a:endParaRPr lang="en-US" sz="1800" baseline="0" dirty="0" smtClean="0">
                        <a:solidFill>
                          <a:schemeClr val="tx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err="1" smtClean="0">
                          <a:solidFill>
                            <a:schemeClr val="tx1"/>
                          </a:solidFill>
                          <a:latin typeface="Arial" pitchFamily="34" charset="0"/>
                          <a:cs typeface="Arial" pitchFamily="34" charset="0"/>
                        </a:rPr>
                        <a:t>Senarai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mengikut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Tahun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Tajuk</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Projek</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Kontraktor</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Nilai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Negeri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dll</a:t>
                      </a:r>
                      <a:r>
                        <a:rPr lang="en-US" sz="1200" baseline="0" dirty="0" smtClean="0">
                          <a:solidFill>
                            <a:schemeClr val="tx1"/>
                          </a:solidFill>
                          <a:latin typeface="Arial" pitchFamily="34" charset="0"/>
                          <a:cs typeface="Arial" pitchFamily="34" charset="0"/>
                        </a:rPr>
                        <a:t>.</a:t>
                      </a:r>
                      <a:endParaRPr lang="en-US" sz="1200" dirty="0" smtClean="0">
                        <a:solidFill>
                          <a:schemeClr val="tx1"/>
                        </a:solidFill>
                        <a:latin typeface="Arial" pitchFamily="34" charset="0"/>
                        <a:cs typeface="Arial" pitchFamily="34" charset="0"/>
                      </a:endParaRPr>
                    </a:p>
                  </a:txBody>
                  <a:tcPr anchor="ctr">
                    <a:lnL w="12700" cmpd="sng">
                      <a:noFill/>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gridSpan="2">
                  <a:txBody>
                    <a:bodyPr/>
                    <a:lstStyle/>
                    <a:p>
                      <a:pPr algn="ctr"/>
                      <a:r>
                        <a:rPr lang="en-US" sz="1800" dirty="0" err="1" smtClean="0">
                          <a:solidFill>
                            <a:schemeClr val="tx1"/>
                          </a:solidFill>
                          <a:latin typeface="Arial" pitchFamily="34" charset="0"/>
                          <a:cs typeface="Arial" pitchFamily="34" charset="0"/>
                        </a:rPr>
                        <a:t>Statistik</a:t>
                      </a:r>
                      <a:endParaRPr lang="en-US" sz="1800" dirty="0" smtClean="0">
                        <a:solidFill>
                          <a:schemeClr val="tx1"/>
                        </a:solidFill>
                        <a:latin typeface="Arial" pitchFamily="34" charset="0"/>
                        <a:cs typeface="Arial" pitchFamily="34" charset="0"/>
                      </a:endParaRPr>
                    </a:p>
                    <a:p>
                      <a:pPr algn="ctr"/>
                      <a:r>
                        <a:rPr lang="en-US" sz="1200" dirty="0" smtClean="0">
                          <a:solidFill>
                            <a:schemeClr val="tx1"/>
                          </a:solidFill>
                          <a:latin typeface="Arial" pitchFamily="34" charset="0"/>
                          <a:cs typeface="Arial" pitchFamily="34" charset="0"/>
                        </a:rPr>
                        <a:t>Data </a:t>
                      </a:r>
                      <a:r>
                        <a:rPr lang="en-US" sz="1200" dirty="0" err="1" smtClean="0">
                          <a:solidFill>
                            <a:schemeClr val="tx1"/>
                          </a:solidFill>
                          <a:latin typeface="Arial" pitchFamily="34" charset="0"/>
                          <a:cs typeface="Arial" pitchFamily="34" charset="0"/>
                        </a:rPr>
                        <a:t>Agregat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mengikut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Tahun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Kategori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Negeri</a:t>
                      </a:r>
                      <a:r>
                        <a:rPr lang="en-US" sz="1200" baseline="0" dirty="0" smtClean="0">
                          <a:solidFill>
                            <a:schemeClr val="tx1"/>
                          </a:solidFill>
                          <a:latin typeface="Arial" pitchFamily="34" charset="0"/>
                          <a:cs typeface="Arial" pitchFamily="34" charset="0"/>
                        </a:rPr>
                        <a:t>, Daerah, </a:t>
                      </a:r>
                      <a:r>
                        <a:rPr lang="en-US" sz="1200" baseline="0" dirty="0" err="1" smtClean="0">
                          <a:solidFill>
                            <a:schemeClr val="tx1"/>
                          </a:solidFill>
                          <a:latin typeface="Arial" pitchFamily="34" charset="0"/>
                          <a:cs typeface="Arial" pitchFamily="34" charset="0"/>
                        </a:rPr>
                        <a:t>dll</a:t>
                      </a:r>
                      <a:r>
                        <a:rPr lang="en-US" sz="1200" baseline="0" dirty="0" smtClean="0">
                          <a:solidFill>
                            <a:schemeClr val="tx1"/>
                          </a:solidFill>
                          <a:latin typeface="Arial" pitchFamily="34" charset="0"/>
                          <a:cs typeface="Arial" pitchFamily="34" charset="0"/>
                        </a:rPr>
                        <a:t>.</a:t>
                      </a:r>
                      <a:r>
                        <a:rPr lang="en-US" sz="1200" dirty="0" smtClean="0">
                          <a:solidFill>
                            <a:schemeClr val="tx1"/>
                          </a:solidFill>
                          <a:latin typeface="Arial" pitchFamily="34" charset="0"/>
                          <a:cs typeface="Arial" pitchFamily="34" charset="0"/>
                        </a:rPr>
                        <a:t> </a:t>
                      </a:r>
                      <a:endParaRPr lang="en-US" sz="1100" dirty="0" smtClean="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en-US" dirty="0">
                        <a:latin typeface="Arial" pitchFamily="34" charset="0"/>
                        <a:cs typeface="Arial" pitchFamily="34"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latin typeface="Arial" pitchFamily="34" charset="0"/>
                          <a:cs typeface="Arial" pitchFamily="34" charset="0"/>
                        </a:rPr>
                        <a:t>Maklumat</a:t>
                      </a:r>
                      <a:r>
                        <a:rPr lang="en-US" sz="1800" dirty="0" smtClean="0">
                          <a:solidFill>
                            <a:schemeClr val="tx1"/>
                          </a:solidFill>
                          <a:latin typeface="Arial" pitchFamily="34" charset="0"/>
                          <a:cs typeface="Arial" pitchFamily="34" charset="0"/>
                        </a:rPr>
                        <a:t> </a:t>
                      </a:r>
                      <a:r>
                        <a:rPr lang="en-US" sz="1800" dirty="0" err="1" smtClean="0">
                          <a:solidFill>
                            <a:schemeClr val="tx1"/>
                          </a:solidFill>
                          <a:latin typeface="Arial" pitchFamily="34" charset="0"/>
                          <a:cs typeface="Arial" pitchFamily="34" charset="0"/>
                        </a:rPr>
                        <a:t>Terperinci</a:t>
                      </a:r>
                      <a:endParaRPr lang="en-US" sz="1800" baseline="0" dirty="0" smtClean="0">
                        <a:solidFill>
                          <a:schemeClr val="tx1"/>
                        </a:solidFill>
                        <a:latin typeface="Arial" pitchFamily="34" charset="0"/>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err="1" smtClean="0">
                          <a:solidFill>
                            <a:schemeClr val="tx1"/>
                          </a:solidFill>
                          <a:latin typeface="Arial" pitchFamily="34" charset="0"/>
                          <a:cs typeface="Arial" pitchFamily="34" charset="0"/>
                        </a:rPr>
                        <a:t>Senarai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mengikut</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Tahun</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Tajuk</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Projek</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Kategori</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Pemilik</a:t>
                      </a:r>
                      <a:r>
                        <a:rPr lang="en-US" sz="1200" baseline="0" dirty="0" smtClean="0">
                          <a:solidFill>
                            <a:schemeClr val="tx1"/>
                          </a:solidFill>
                          <a:latin typeface="Arial" pitchFamily="34" charset="0"/>
                          <a:cs typeface="Arial" pitchFamily="34" charset="0"/>
                        </a:rPr>
                        <a:t> </a:t>
                      </a:r>
                      <a:r>
                        <a:rPr lang="en-US" sz="1200" baseline="0" dirty="0" err="1" smtClean="0">
                          <a:solidFill>
                            <a:schemeClr val="tx1"/>
                          </a:solidFill>
                          <a:latin typeface="Arial" pitchFamily="34" charset="0"/>
                          <a:cs typeface="Arial" pitchFamily="34" charset="0"/>
                        </a:rPr>
                        <a:t>Projek</a:t>
                      </a:r>
                      <a:r>
                        <a:rPr lang="en-US" sz="1200" baseline="0" dirty="0" smtClean="0">
                          <a:solidFill>
                            <a:schemeClr val="tx1"/>
                          </a:solidFill>
                          <a:latin typeface="Arial" pitchFamily="34" charset="0"/>
                          <a:cs typeface="Arial" pitchFamily="34" charset="0"/>
                        </a:rPr>
                        <a:t>, Daerah, </a:t>
                      </a:r>
                      <a:r>
                        <a:rPr lang="en-US" sz="1200" baseline="0" dirty="0" err="1" smtClean="0">
                          <a:solidFill>
                            <a:schemeClr val="tx1"/>
                          </a:solidFill>
                          <a:latin typeface="Arial" pitchFamily="34" charset="0"/>
                          <a:cs typeface="Arial" pitchFamily="34" charset="0"/>
                        </a:rPr>
                        <a:t>Negeri,Tarikh</a:t>
                      </a:r>
                      <a:r>
                        <a:rPr lang="en-US" sz="1200" baseline="0" dirty="0" smtClean="0">
                          <a:solidFill>
                            <a:schemeClr val="tx1"/>
                          </a:solidFill>
                          <a:latin typeface="Arial" pitchFamily="34" charset="0"/>
                          <a:cs typeface="Arial" pitchFamily="34" charset="0"/>
                        </a:rPr>
                        <a:t> Lulus KM, </a:t>
                      </a:r>
                      <a:r>
                        <a:rPr lang="en-US" sz="1200" baseline="0" dirty="0" err="1" smtClean="0">
                          <a:solidFill>
                            <a:schemeClr val="tx1"/>
                          </a:solidFill>
                          <a:latin typeface="Arial" pitchFamily="34" charset="0"/>
                          <a:cs typeface="Arial" pitchFamily="34" charset="0"/>
                        </a:rPr>
                        <a:t>dll</a:t>
                      </a:r>
                      <a:r>
                        <a:rPr lang="en-US" sz="1200" baseline="0" dirty="0" smtClean="0">
                          <a:solidFill>
                            <a:schemeClr val="tx1"/>
                          </a:solidFill>
                          <a:latin typeface="Arial" pitchFamily="34" charset="0"/>
                          <a:cs typeface="Arial" pitchFamily="34" charset="0"/>
                        </a:rPr>
                        <a:t>.</a:t>
                      </a:r>
                      <a:endParaRPr lang="en-US" sz="1200" dirty="0">
                        <a:solidFill>
                          <a:schemeClr val="tx1"/>
                        </a:solidFill>
                        <a:latin typeface="Arial" pitchFamily="34" charset="0"/>
                        <a:cs typeface="Arial" pitchFamily="34" charset="0"/>
                      </a:endParaRPr>
                    </a:p>
                  </a:txBody>
                  <a:tcPr anchor="ctr">
                    <a:lnL w="12700" cmpd="sng">
                      <a:noFill/>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hMerge="1">
                  <a:txBody>
                    <a:bodyPr/>
                    <a:lstStyle/>
                    <a:p>
                      <a:endParaRPr lang="en-US" dirty="0">
                        <a:latin typeface="Arial" pitchFamily="34" charset="0"/>
                        <a:cs typeface="Arial" pitchFamily="34" charset="0"/>
                      </a:endParaRPr>
                    </a:p>
                  </a:txBody>
                  <a:tcPr/>
                </a:tc>
                <a:extLst>
                  <a:ext uri="{0D108BD9-81ED-4DB2-BD59-A6C34878D82A}">
                    <a16:rowId xmlns:a16="http://schemas.microsoft.com/office/drawing/2014/main" val="10002"/>
                  </a:ext>
                </a:extLst>
              </a:tr>
              <a:tr h="1028950">
                <a:tc>
                  <a:txBody>
                    <a:bodyPr/>
                    <a:lstStyle/>
                    <a:p>
                      <a:r>
                        <a:rPr lang="en-US" sz="1600" dirty="0" err="1" smtClean="0">
                          <a:solidFill>
                            <a:schemeClr val="tx1"/>
                          </a:solidFill>
                          <a:latin typeface="Arial" pitchFamily="34" charset="0"/>
                          <a:cs typeface="Arial" pitchFamily="34" charset="0"/>
                        </a:rPr>
                        <a:t>Pemilik</a:t>
                      </a:r>
                      <a:endParaRPr lang="en-US" sz="1600" dirty="0" smtClean="0">
                        <a:solidFill>
                          <a:schemeClr val="tx1"/>
                        </a:solidFill>
                        <a:latin typeface="Arial" pitchFamily="34" charset="0"/>
                        <a:cs typeface="Arial" pitchFamily="34" charset="0"/>
                      </a:endParaRPr>
                    </a:p>
                    <a:p>
                      <a:r>
                        <a:rPr lang="en-US" sz="1600" dirty="0" err="1" smtClean="0">
                          <a:solidFill>
                            <a:schemeClr val="tx1"/>
                          </a:solidFill>
                          <a:latin typeface="Arial" pitchFamily="34" charset="0"/>
                          <a:cs typeface="Arial" pitchFamily="34" charset="0"/>
                        </a:rPr>
                        <a:t>Projek</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dirty="0" err="1" smtClean="0">
                          <a:solidFill>
                            <a:schemeClr val="tx1"/>
                          </a:solidFill>
                          <a:latin typeface="Arial" pitchFamily="34" charset="0"/>
                          <a:cs typeface="Arial" pitchFamily="34" charset="0"/>
                        </a:rPr>
                        <a:t>Kerajaan</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dan</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Swasta</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algn="ctr"/>
                      <a:endParaRPr lang="en-US" sz="1600" dirty="0">
                        <a:solidFill>
                          <a:schemeClr val="tx1"/>
                        </a:solidFill>
                        <a:latin typeface="Arial" pitchFamily="34" charset="0"/>
                        <a:cs typeface="Arial" pitchFamily="34" charset="0"/>
                      </a:endParaRPr>
                    </a:p>
                  </a:txBody>
                  <a:tcPr anchor="ctr">
                    <a:solidFill>
                      <a:schemeClr val="accent6">
                        <a:lumMod val="60000"/>
                        <a:lumOff val="40000"/>
                      </a:schemeClr>
                    </a:solidFill>
                  </a:tcPr>
                </a:tc>
                <a:tc>
                  <a:txBody>
                    <a:bodyPr/>
                    <a:lstStyle/>
                    <a:p>
                      <a:pPr algn="ctr"/>
                      <a:r>
                        <a:rPr lang="en-US" sz="1600" dirty="0" err="1" smtClean="0">
                          <a:solidFill>
                            <a:schemeClr val="tx1"/>
                          </a:solidFill>
                          <a:latin typeface="Arial" pitchFamily="34" charset="0"/>
                          <a:cs typeface="Arial" pitchFamily="34" charset="0"/>
                        </a:rPr>
                        <a:t>Kerajaan</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dirty="0" err="1" smtClean="0">
                          <a:solidFill>
                            <a:schemeClr val="tx1"/>
                          </a:solidFill>
                          <a:latin typeface="Arial" pitchFamily="34" charset="0"/>
                          <a:cs typeface="Arial" pitchFamily="34" charset="0"/>
                        </a:rPr>
                        <a:t>Swasta</a:t>
                      </a:r>
                      <a:endParaRPr lang="en-US" sz="1600" dirty="0">
                        <a:solidFill>
                          <a:schemeClr val="tx1"/>
                        </a:solidFill>
                        <a:latin typeface="Arial" pitchFamily="34" charset="0"/>
                        <a:cs typeface="Arial"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600" dirty="0" err="1" smtClean="0">
                          <a:solidFill>
                            <a:schemeClr val="tx1"/>
                          </a:solidFill>
                          <a:latin typeface="Arial" pitchFamily="34" charset="0"/>
                          <a:cs typeface="Arial" pitchFamily="34" charset="0"/>
                        </a:rPr>
                        <a:t>Kerajaan</a:t>
                      </a:r>
                      <a:endParaRPr lang="en-US" sz="1600" dirty="0">
                        <a:solidFill>
                          <a:schemeClr val="tx1"/>
                        </a:solidFill>
                        <a:latin typeface="Arial" pitchFamily="34" charset="0"/>
                        <a:cs typeface="Arial"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dirty="0" err="1" smtClean="0">
                          <a:solidFill>
                            <a:schemeClr val="tx1"/>
                          </a:solidFill>
                          <a:latin typeface="Arial" pitchFamily="34" charset="0"/>
                          <a:cs typeface="Arial" pitchFamily="34" charset="0"/>
                        </a:rPr>
                        <a:t>Swasta</a:t>
                      </a:r>
                      <a:endParaRPr lang="en-US" sz="1600" dirty="0">
                        <a:solidFill>
                          <a:schemeClr val="tx1"/>
                        </a:solidFill>
                        <a:latin typeface="Arial" pitchFamily="34" charset="0"/>
                        <a:cs typeface="Arial" pitchFamily="34" charset="0"/>
                      </a:endParaRPr>
                    </a:p>
                  </a:txBody>
                  <a:tcPr anchor="ctr">
                    <a:lnL w="12700" cmpd="sng">
                      <a:noFill/>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3"/>
                  </a:ext>
                </a:extLst>
              </a:tr>
              <a:tr h="1567335">
                <a:tc>
                  <a:txBody>
                    <a:bodyPr/>
                    <a:lstStyle/>
                    <a:p>
                      <a:r>
                        <a:rPr lang="en-US" sz="1600" dirty="0" err="1" smtClean="0">
                          <a:solidFill>
                            <a:schemeClr val="tx1"/>
                          </a:solidFill>
                          <a:latin typeface="Arial" pitchFamily="34" charset="0"/>
                          <a:cs typeface="Arial" pitchFamily="34" charset="0"/>
                        </a:rPr>
                        <a:t>Isu</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Penyiaran</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Maklumat</a:t>
                      </a:r>
                      <a:r>
                        <a:rPr lang="en-US" sz="1600" dirty="0" smtClean="0">
                          <a:solidFill>
                            <a:schemeClr val="tx1"/>
                          </a:solidFill>
                          <a:latin typeface="Arial" pitchFamily="34" charset="0"/>
                          <a:cs typeface="Arial" pitchFamily="34" charset="0"/>
                        </a:rPr>
                        <a:t> </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dirty="0" err="1" smtClean="0">
                          <a:solidFill>
                            <a:schemeClr val="tx1"/>
                          </a:solidFill>
                          <a:latin typeface="Arial" pitchFamily="34" charset="0"/>
                          <a:cs typeface="Arial" pitchFamily="34" charset="0"/>
                        </a:rPr>
                        <a:t>Tiada</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Isu</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hMerge="1">
                  <a:txBody>
                    <a:bodyPr/>
                    <a:lstStyle/>
                    <a:p>
                      <a:pPr algn="l"/>
                      <a:endParaRPr lang="en-US" sz="1400" dirty="0">
                        <a:solidFill>
                          <a:schemeClr val="tx1"/>
                        </a:solidFill>
                        <a:latin typeface="Arial" pitchFamily="34" charset="0"/>
                        <a:cs typeface="Arial" pitchFamily="34" charset="0"/>
                      </a:endParaRPr>
                    </a:p>
                  </a:txBody>
                  <a:tcPr anchor="ctr">
                    <a:lnB w="28575" cap="flat" cmpd="sng" algn="ctr">
                      <a:solidFill>
                        <a:schemeClr val="tx1"/>
                      </a:solidFill>
                      <a:prstDash val="solid"/>
                      <a:round/>
                      <a:headEnd type="none" w="med" len="med"/>
                      <a:tailEnd type="none" w="med" len="med"/>
                    </a:lnB>
                    <a:solidFill>
                      <a:srgbClr val="FF5050"/>
                    </a:solidFill>
                  </a:tcPr>
                </a:tc>
                <a:tc>
                  <a:txBody>
                    <a:bodyPr/>
                    <a:lstStyle/>
                    <a:p>
                      <a:pPr algn="ctr"/>
                      <a:r>
                        <a:rPr lang="en-US" sz="1600" dirty="0" err="1" smtClean="0">
                          <a:solidFill>
                            <a:schemeClr val="tx1"/>
                          </a:solidFill>
                          <a:latin typeface="Arial" pitchFamily="34" charset="0"/>
                          <a:cs typeface="Arial" pitchFamily="34" charset="0"/>
                        </a:rPr>
                        <a:t>Tiada</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Isu</a:t>
                      </a:r>
                      <a:endParaRPr lang="en-US" sz="1600" dirty="0">
                        <a:solidFill>
                          <a:schemeClr val="tx1"/>
                        </a:solidFill>
                        <a:latin typeface="Arial" pitchFamily="34" charset="0"/>
                        <a:cs typeface="Arial" pitchFamily="34" charset="0"/>
                      </a:endParaRPr>
                    </a:p>
                  </a:txBody>
                  <a:tcPr anchor="ctr">
                    <a:lnL w="28575"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dirty="0" err="1" smtClean="0">
                          <a:solidFill>
                            <a:schemeClr val="tx1"/>
                          </a:solidFill>
                          <a:latin typeface="Arial" pitchFamily="34" charset="0"/>
                          <a:cs typeface="Arial" pitchFamily="34" charset="0"/>
                        </a:rPr>
                        <a:t>Tiada</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Isu</a:t>
                      </a:r>
                      <a:endParaRPr lang="en-US" sz="1600" dirty="0">
                        <a:solidFill>
                          <a:schemeClr val="tx1"/>
                        </a:solidFill>
                        <a:latin typeface="Arial" pitchFamily="34" charset="0"/>
                        <a:cs typeface="Arial"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r>
                        <a:rPr lang="fi-FI" sz="1600" kern="1200" dirty="0" smtClean="0">
                          <a:solidFill>
                            <a:schemeClr val="dk1"/>
                          </a:solidFill>
                          <a:latin typeface="Arial" pitchFamily="34" charset="0"/>
                          <a:ea typeface="+mn-ea"/>
                          <a:cs typeface="Arial" pitchFamily="34" charset="0"/>
                        </a:rPr>
                        <a:t>Berpotensi menjejaskan proses perolehan </a:t>
                      </a:r>
                      <a:endParaRPr lang="en-US" sz="1600" dirty="0">
                        <a:solidFill>
                          <a:schemeClr val="tx1"/>
                        </a:solidFill>
                        <a:latin typeface="Arial" pitchFamily="34" charset="0"/>
                        <a:cs typeface="Arial" pitchFamily="34"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sz="1600" dirty="0" err="1" smtClean="0">
                          <a:solidFill>
                            <a:schemeClr val="tx1"/>
                          </a:solidFill>
                          <a:latin typeface="Arial" pitchFamily="34" charset="0"/>
                          <a:cs typeface="Arial" pitchFamily="34" charset="0"/>
                        </a:rPr>
                        <a:t>Tiada</a:t>
                      </a:r>
                      <a:r>
                        <a:rPr lang="en-US" sz="1600" dirty="0" smtClean="0">
                          <a:solidFill>
                            <a:schemeClr val="tx1"/>
                          </a:solidFill>
                          <a:latin typeface="Arial" pitchFamily="34" charset="0"/>
                          <a:cs typeface="Arial" pitchFamily="34" charset="0"/>
                        </a:rPr>
                        <a:t> </a:t>
                      </a:r>
                      <a:r>
                        <a:rPr lang="en-US" sz="1600" dirty="0" err="1" smtClean="0">
                          <a:solidFill>
                            <a:schemeClr val="tx1"/>
                          </a:solidFill>
                          <a:latin typeface="Arial" pitchFamily="34" charset="0"/>
                          <a:cs typeface="Arial" pitchFamily="34" charset="0"/>
                        </a:rPr>
                        <a:t>Isu</a:t>
                      </a:r>
                      <a:endParaRPr lang="en-US" sz="1600" dirty="0">
                        <a:solidFill>
                          <a:schemeClr val="tx1"/>
                        </a:solidFill>
                        <a:latin typeface="Arial" pitchFamily="34" charset="0"/>
                        <a:cs typeface="Arial" pitchFamily="34" charset="0"/>
                      </a:endParaRPr>
                    </a:p>
                  </a:txBody>
                  <a:tcPr anchor="ctr">
                    <a:lnL w="12700" cmpd="sng">
                      <a:noFill/>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
        <p:nvSpPr>
          <p:cNvPr id="3" name="TextBox 5"/>
          <p:cNvSpPr txBox="1">
            <a:spLocks noChangeArrowheads="1"/>
          </p:cNvSpPr>
          <p:nvPr/>
        </p:nvSpPr>
        <p:spPr bwMode="auto">
          <a:xfrm>
            <a:off x="1316171" y="178459"/>
            <a:ext cx="94679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dirty="0" smtClean="0">
                <a:solidFill>
                  <a:schemeClr val="accent5">
                    <a:lumMod val="50000"/>
                  </a:schemeClr>
                </a:solidFill>
              </a:rPr>
              <a:t>KPI P5-083</a:t>
            </a:r>
          </a:p>
          <a:p>
            <a:pPr algn="ctr" eaLnBrk="1" hangingPunct="1"/>
            <a:r>
              <a:rPr lang="en-US" altLang="en-US" sz="2000" i="1" dirty="0" smtClean="0">
                <a:solidFill>
                  <a:schemeClr val="accent5">
                    <a:lumMod val="50000"/>
                  </a:schemeClr>
                </a:solidFill>
              </a:rPr>
              <a:t>Awarded and Upcoming Projects to be Published Online Annually Beginning 2018</a:t>
            </a:r>
            <a:endParaRPr lang="en-MY" altLang="en-US" sz="2000" i="1" dirty="0">
              <a:solidFill>
                <a:schemeClr val="accent5">
                  <a:lumMod val="50000"/>
                </a:schemeClr>
              </a:solidFill>
            </a:endParaRPr>
          </a:p>
        </p:txBody>
      </p:sp>
    </p:spTree>
    <p:extLst>
      <p:ext uri="{BB962C8B-B14F-4D97-AF65-F5344CB8AC3E}">
        <p14:creationId xmlns:p14="http://schemas.microsoft.com/office/powerpoint/2010/main" val="1418368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07746463"/>
              </p:ext>
            </p:extLst>
          </p:nvPr>
        </p:nvGraphicFramePr>
        <p:xfrm>
          <a:off x="561014" y="381616"/>
          <a:ext cx="10025743" cy="1333500"/>
        </p:xfrm>
        <a:graphic>
          <a:graphicData uri="http://schemas.openxmlformats.org/drawingml/2006/table">
            <a:tbl>
              <a:tblPr/>
              <a:tblGrid>
                <a:gridCol w="2164913">
                  <a:extLst>
                    <a:ext uri="{9D8B030D-6E8A-4147-A177-3AD203B41FA5}">
                      <a16:colId xmlns:a16="http://schemas.microsoft.com/office/drawing/2014/main" val="20000"/>
                    </a:ext>
                  </a:extLst>
                </a:gridCol>
                <a:gridCol w="238777">
                  <a:extLst>
                    <a:ext uri="{9D8B030D-6E8A-4147-A177-3AD203B41FA5}">
                      <a16:colId xmlns:a16="http://schemas.microsoft.com/office/drawing/2014/main" val="20001"/>
                    </a:ext>
                  </a:extLst>
                </a:gridCol>
                <a:gridCol w="318371">
                  <a:extLst>
                    <a:ext uri="{9D8B030D-6E8A-4147-A177-3AD203B41FA5}">
                      <a16:colId xmlns:a16="http://schemas.microsoft.com/office/drawing/2014/main" val="20002"/>
                    </a:ext>
                  </a:extLst>
                </a:gridCol>
                <a:gridCol w="7303682">
                  <a:extLst>
                    <a:ext uri="{9D8B030D-6E8A-4147-A177-3AD203B41FA5}">
                      <a16:colId xmlns:a16="http://schemas.microsoft.com/office/drawing/2014/main" val="20003"/>
                    </a:ext>
                  </a:extLst>
                </a:gridCol>
              </a:tblGrid>
              <a:tr h="190500">
                <a:tc>
                  <a:txBody>
                    <a:bodyPr/>
                    <a:lstStyle/>
                    <a:p>
                      <a:pPr algn="l" fontAlgn="t"/>
                      <a:r>
                        <a:rPr lang="en-MY" sz="1400" b="1" i="0" u="none" strike="noStrike" dirty="0">
                          <a:solidFill>
                            <a:srgbClr val="000000"/>
                          </a:solidFill>
                          <a:latin typeface="Arial" pitchFamily="34" charset="0"/>
                          <a:cs typeface="Arial" pitchFamily="34" charset="0"/>
                        </a:rPr>
                        <a:t>THRUST</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Productivity</a:t>
                      </a:r>
                    </a:p>
                  </a:txBody>
                  <a:tcPr marL="7144" marR="7144" marT="9525" marB="0">
                    <a:lnL>
                      <a:noFill/>
                    </a:lnL>
                    <a:lnR>
                      <a:noFill/>
                    </a:lnR>
                    <a:lnT>
                      <a:noFill/>
                    </a:lnT>
                    <a:lnB>
                      <a:noFill/>
                    </a:lnB>
                  </a:tcPr>
                </a:tc>
                <a:extLst>
                  <a:ext uri="{0D108BD9-81ED-4DB2-BD59-A6C34878D82A}">
                    <a16:rowId xmlns:a16="http://schemas.microsoft.com/office/drawing/2014/main" val="10000"/>
                  </a:ext>
                </a:extLst>
              </a:tr>
              <a:tr h="419100">
                <a:tc>
                  <a:txBody>
                    <a:bodyPr/>
                    <a:lstStyle/>
                    <a:p>
                      <a:pPr algn="l" fontAlgn="t"/>
                      <a:r>
                        <a:rPr lang="en-MY" sz="1400" b="1" i="0" u="none" strike="noStrike">
                          <a:solidFill>
                            <a:srgbClr val="000000"/>
                          </a:solidFill>
                          <a:latin typeface="Arial" pitchFamily="34" charset="0"/>
                          <a:cs typeface="Arial" pitchFamily="34" charset="0"/>
                        </a:rPr>
                        <a:t>INITIATIVE</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itchFamily="34" charset="0"/>
                          <a:cs typeface="Arial" pitchFamily="34" charset="0"/>
                        </a:rPr>
                        <a:t>P5 - Enhance availability of strategic information via National Construction Industry Information Centre [NCIIC]</a:t>
                      </a:r>
                    </a:p>
                  </a:txBody>
                  <a:tcPr marL="7144" marR="7144" marT="9525" marB="0">
                    <a:lnL>
                      <a:noFill/>
                    </a:lnL>
                    <a:lnR>
                      <a:noFill/>
                    </a:lnR>
                    <a:lnT>
                      <a:noFill/>
                    </a:lnT>
                    <a:lnB>
                      <a:noFill/>
                    </a:lnB>
                  </a:tcPr>
                </a:tc>
                <a:extLst>
                  <a:ext uri="{0D108BD9-81ED-4DB2-BD59-A6C34878D82A}">
                    <a16:rowId xmlns:a16="http://schemas.microsoft.com/office/drawing/2014/main" val="10001"/>
                  </a:ext>
                </a:extLst>
              </a:tr>
              <a:tr h="228600">
                <a:tc>
                  <a:txBody>
                    <a:bodyPr/>
                    <a:lstStyle/>
                    <a:p>
                      <a:pPr algn="l" fontAlgn="t"/>
                      <a:r>
                        <a:rPr lang="en-MY" sz="1400" b="1" i="0" u="none" strike="noStrike">
                          <a:solidFill>
                            <a:srgbClr val="000000"/>
                          </a:solidFill>
                          <a:latin typeface="Arial" pitchFamily="34" charset="0"/>
                          <a:cs typeface="Arial" pitchFamily="34" charset="0"/>
                        </a:rPr>
                        <a:t>SUB-INITIATIVE</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a:solidFill>
                            <a:srgbClr val="000000"/>
                          </a:solidFill>
                          <a:latin typeface="Arial" pitchFamily="34" charset="0"/>
                          <a:cs typeface="Arial" pitchFamily="34" charset="0"/>
                        </a:rPr>
                        <a:t>P5b - Enhance awareness and certainty on upcoming construction demand </a:t>
                      </a:r>
                    </a:p>
                  </a:txBody>
                  <a:tcPr marL="7144" marR="7144" marT="9525" marB="0">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t"/>
                      <a:r>
                        <a:rPr lang="en-MY" sz="1400" b="1" i="0" u="none" strike="noStrike">
                          <a:solidFill>
                            <a:srgbClr val="000000"/>
                          </a:solidFill>
                          <a:latin typeface="Arial" pitchFamily="34" charset="0"/>
                          <a:cs typeface="Arial" pitchFamily="34" charset="0"/>
                        </a:rPr>
                        <a:t>SPONSOR</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err="1">
                          <a:solidFill>
                            <a:srgbClr val="000000"/>
                          </a:solidFill>
                          <a:latin typeface="Arial" pitchFamily="34" charset="0"/>
                          <a:cs typeface="Arial" pitchFamily="34" charset="0"/>
                        </a:rPr>
                        <a:t>Sr</a:t>
                      </a:r>
                      <a:r>
                        <a:rPr lang="en-MY" sz="1400" b="1" i="0" u="none" strike="noStrike" dirty="0">
                          <a:solidFill>
                            <a:srgbClr val="000000"/>
                          </a:solidFill>
                          <a:latin typeface="Arial" pitchFamily="34" charset="0"/>
                          <a:cs typeface="Arial" pitchFamily="34" charset="0"/>
                        </a:rPr>
                        <a:t> Sariah </a:t>
                      </a:r>
                      <a:r>
                        <a:rPr lang="en-MY" sz="1400" b="1" i="0" u="none" strike="noStrike" dirty="0" err="1">
                          <a:solidFill>
                            <a:srgbClr val="000000"/>
                          </a:solidFill>
                          <a:latin typeface="Arial" pitchFamily="34" charset="0"/>
                          <a:cs typeface="Arial" pitchFamily="34" charset="0"/>
                        </a:rPr>
                        <a:t>Abd</a:t>
                      </a:r>
                      <a:r>
                        <a:rPr lang="en-MY" sz="1400" b="1" i="0" u="none" strike="noStrike" dirty="0">
                          <a:solidFill>
                            <a:srgbClr val="000000"/>
                          </a:solidFill>
                          <a:latin typeface="Arial" pitchFamily="34" charset="0"/>
                          <a:cs typeface="Arial" pitchFamily="34" charset="0"/>
                        </a:rPr>
                        <a:t> </a:t>
                      </a:r>
                      <a:r>
                        <a:rPr lang="en-MY" sz="1400" b="1" i="0" u="none" strike="noStrike" dirty="0" err="1">
                          <a:solidFill>
                            <a:srgbClr val="000000"/>
                          </a:solidFill>
                          <a:latin typeface="Arial" pitchFamily="34" charset="0"/>
                          <a:cs typeface="Arial" pitchFamily="34" charset="0"/>
                        </a:rPr>
                        <a:t>Karib</a:t>
                      </a:r>
                      <a:endParaRPr lang="en-MY" sz="1400" b="1" i="0" u="none" strike="noStrike" dirty="0">
                        <a:solidFill>
                          <a:srgbClr val="000000"/>
                        </a:solidFill>
                        <a:latin typeface="Arial" pitchFamily="34" charset="0"/>
                        <a:cs typeface="Arial" pitchFamily="34" charset="0"/>
                      </a:endParaRPr>
                    </a:p>
                  </a:txBody>
                  <a:tcPr marL="7144" marR="7144" marT="9525" marB="0">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t"/>
                      <a:r>
                        <a:rPr lang="en-MY" sz="1400" b="1" i="0" u="none" strike="noStrike">
                          <a:solidFill>
                            <a:srgbClr val="000000"/>
                          </a:solidFill>
                          <a:latin typeface="Arial" pitchFamily="34" charset="0"/>
                          <a:cs typeface="Arial" pitchFamily="34" charset="0"/>
                        </a:rPr>
                        <a:t>OWNER</a:t>
                      </a:r>
                    </a:p>
                  </a:txBody>
                  <a:tcPr marL="7144" marR="7144" marT="9525" marB="0">
                    <a:lnL>
                      <a:noFill/>
                    </a:lnL>
                    <a:lnR>
                      <a:noFill/>
                    </a:lnR>
                    <a:lnT>
                      <a:noFill/>
                    </a:lnT>
                    <a:lnB>
                      <a:noFill/>
                    </a:lnB>
                  </a:tcPr>
                </a:tc>
                <a:tc>
                  <a:txBody>
                    <a:bodyPr/>
                    <a:lstStyle/>
                    <a:p>
                      <a:pPr algn="l" fontAlgn="t"/>
                      <a:r>
                        <a:rPr lang="en-MY" sz="1400" b="1" i="0" u="none" strike="noStrike">
                          <a:solidFill>
                            <a:srgbClr val="000000"/>
                          </a:solidFill>
                          <a:latin typeface="Arial" pitchFamily="34" charset="0"/>
                          <a:cs typeface="Arial" pitchFamily="34" charset="0"/>
                        </a:rPr>
                        <a:t>:</a:t>
                      </a:r>
                    </a:p>
                  </a:txBody>
                  <a:tcPr marL="7144" marR="7144" marT="9525" marB="0">
                    <a:lnL>
                      <a:noFill/>
                    </a:lnL>
                    <a:lnR>
                      <a:noFill/>
                    </a:lnR>
                    <a:lnT>
                      <a:noFill/>
                    </a:lnT>
                    <a:lnB>
                      <a:noFill/>
                    </a:lnB>
                  </a:tcPr>
                </a:tc>
                <a:tc>
                  <a:txBody>
                    <a:bodyPr/>
                    <a:lstStyle/>
                    <a:p>
                      <a:pPr algn="l" fontAlgn="t"/>
                      <a:endParaRPr lang="en-MY" sz="1400" b="1" i="0" u="none" strike="noStrike">
                        <a:solidFill>
                          <a:srgbClr val="000000"/>
                        </a:solidFill>
                        <a:latin typeface="Arial" pitchFamily="34" charset="0"/>
                        <a:cs typeface="Arial" pitchFamily="34" charset="0"/>
                      </a:endParaRPr>
                    </a:p>
                  </a:txBody>
                  <a:tcPr marL="7144" marR="7144" marT="9525" marB="0">
                    <a:lnL>
                      <a:noFill/>
                    </a:lnL>
                    <a:lnR>
                      <a:noFill/>
                    </a:lnR>
                    <a:lnT>
                      <a:noFill/>
                    </a:lnT>
                    <a:lnB>
                      <a:noFill/>
                    </a:lnB>
                  </a:tcPr>
                </a:tc>
                <a:tc>
                  <a:txBody>
                    <a:bodyPr/>
                    <a:lstStyle/>
                    <a:p>
                      <a:pPr algn="l" fontAlgn="t"/>
                      <a:r>
                        <a:rPr lang="en-MY" sz="1400" b="1" i="0" u="none" strike="noStrike" dirty="0" err="1" smtClean="0">
                          <a:solidFill>
                            <a:srgbClr val="000000"/>
                          </a:solidFill>
                          <a:latin typeface="Arial" pitchFamily="34" charset="0"/>
                          <a:cs typeface="Arial" pitchFamily="34" charset="0"/>
                        </a:rPr>
                        <a:t>Sr</a:t>
                      </a:r>
                      <a:r>
                        <a:rPr lang="en-MY" sz="1400" b="1" i="0" u="none" strike="noStrike" dirty="0" smtClean="0">
                          <a:solidFill>
                            <a:srgbClr val="000000"/>
                          </a:solidFill>
                          <a:latin typeface="Arial" pitchFamily="34" charset="0"/>
                          <a:cs typeface="Arial" pitchFamily="34" charset="0"/>
                        </a:rPr>
                        <a:t> </a:t>
                      </a:r>
                      <a:r>
                        <a:rPr lang="en-MY" sz="1400" b="1" i="0" u="none" strike="noStrike" dirty="0" err="1" smtClean="0">
                          <a:solidFill>
                            <a:srgbClr val="000000"/>
                          </a:solidFill>
                          <a:latin typeface="Arial" pitchFamily="34" charset="0"/>
                          <a:cs typeface="Arial" pitchFamily="34" charset="0"/>
                        </a:rPr>
                        <a:t>Mohd</a:t>
                      </a:r>
                      <a:r>
                        <a:rPr lang="en-MY" sz="1400" b="1" i="0" u="none" strike="noStrike" dirty="0" smtClean="0">
                          <a:solidFill>
                            <a:srgbClr val="000000"/>
                          </a:solidFill>
                          <a:latin typeface="Arial" pitchFamily="34" charset="0"/>
                          <a:cs typeface="Arial" pitchFamily="34" charset="0"/>
                        </a:rPr>
                        <a:t>.</a:t>
                      </a:r>
                      <a:r>
                        <a:rPr lang="en-MY" sz="1400" b="1" i="0" u="none" strike="noStrike" baseline="0" dirty="0" smtClean="0">
                          <a:solidFill>
                            <a:srgbClr val="000000"/>
                          </a:solidFill>
                          <a:latin typeface="Arial" pitchFamily="34" charset="0"/>
                          <a:cs typeface="Arial" pitchFamily="34" charset="0"/>
                        </a:rPr>
                        <a:t> Zaid </a:t>
                      </a:r>
                      <a:r>
                        <a:rPr lang="en-MY" sz="1400" b="1" i="0" u="none" strike="noStrike" baseline="0" dirty="0" err="1" smtClean="0">
                          <a:solidFill>
                            <a:srgbClr val="000000"/>
                          </a:solidFill>
                          <a:latin typeface="Arial" pitchFamily="34" charset="0"/>
                          <a:cs typeface="Arial" pitchFamily="34" charset="0"/>
                        </a:rPr>
                        <a:t>Zakaria</a:t>
                      </a:r>
                      <a:endParaRPr lang="en-MY" sz="1400" b="1" i="0" u="none" strike="noStrike" dirty="0" smtClean="0">
                        <a:solidFill>
                          <a:srgbClr val="000000"/>
                        </a:solidFill>
                        <a:latin typeface="Arial" pitchFamily="34" charset="0"/>
                        <a:cs typeface="Arial" pitchFamily="34" charset="0"/>
                      </a:endParaRPr>
                    </a:p>
                  </a:txBody>
                  <a:tcPr marL="7144" marR="7144" marT="9525" marB="0">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249879" name="Rectangle 4"/>
          <p:cNvSpPr>
            <a:spLocks noChangeArrowheads="1"/>
          </p:cNvSpPr>
          <p:nvPr/>
        </p:nvSpPr>
        <p:spPr bwMode="auto">
          <a:xfrm>
            <a:off x="10586756" y="136525"/>
            <a:ext cx="1396536" cy="1015663"/>
          </a:xfrm>
          <a:prstGeom prst="rect">
            <a:avLst/>
          </a:prstGeom>
          <a:noFill/>
          <a:ln w="9525">
            <a:noFill/>
            <a:miter lim="800000"/>
            <a:headEnd/>
            <a:tailEnd/>
          </a:ln>
        </p:spPr>
        <p:txBody>
          <a:bodyPr wrap="none">
            <a:spAutoFit/>
          </a:bodyPr>
          <a:lstStyle/>
          <a:p>
            <a:r>
              <a:rPr lang="en-MY" sz="6000" b="1" dirty="0"/>
              <a:t>P5b</a:t>
            </a:r>
          </a:p>
        </p:txBody>
      </p:sp>
      <p:graphicFrame>
        <p:nvGraphicFramePr>
          <p:cNvPr id="6" name="Table 5"/>
          <p:cNvGraphicFramePr>
            <a:graphicFrameLocks noGrp="1"/>
          </p:cNvGraphicFramePr>
          <p:nvPr>
            <p:extLst>
              <p:ext uri="{D42A27DB-BD31-4B8C-83A1-F6EECF244321}">
                <p14:modId xmlns:p14="http://schemas.microsoft.com/office/powerpoint/2010/main" val="3152567680"/>
              </p:ext>
            </p:extLst>
          </p:nvPr>
        </p:nvGraphicFramePr>
        <p:xfrm>
          <a:off x="286603" y="1824911"/>
          <a:ext cx="11436823" cy="4833522"/>
        </p:xfrm>
        <a:graphic>
          <a:graphicData uri="http://schemas.openxmlformats.org/drawingml/2006/table">
            <a:tbl>
              <a:tblPr/>
              <a:tblGrid>
                <a:gridCol w="890655">
                  <a:extLst>
                    <a:ext uri="{9D8B030D-6E8A-4147-A177-3AD203B41FA5}">
                      <a16:colId xmlns:a16="http://schemas.microsoft.com/office/drawing/2014/main" val="20000"/>
                    </a:ext>
                  </a:extLst>
                </a:gridCol>
                <a:gridCol w="2152796">
                  <a:extLst>
                    <a:ext uri="{9D8B030D-6E8A-4147-A177-3AD203B41FA5}">
                      <a16:colId xmlns:a16="http://schemas.microsoft.com/office/drawing/2014/main" val="20001"/>
                    </a:ext>
                  </a:extLst>
                </a:gridCol>
                <a:gridCol w="8393372">
                  <a:extLst>
                    <a:ext uri="{9D8B030D-6E8A-4147-A177-3AD203B41FA5}">
                      <a16:colId xmlns:a16="http://schemas.microsoft.com/office/drawing/2014/main" val="20002"/>
                    </a:ext>
                  </a:extLst>
                </a:gridCol>
              </a:tblGrid>
              <a:tr h="297717">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No.</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Initiative KPIs</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algn="ctr" fontAlgn="ctr"/>
                      <a:r>
                        <a:rPr lang="en-MY" sz="1400" b="1" i="0" u="none" strike="noStrike" dirty="0">
                          <a:solidFill>
                            <a:srgbClr val="000000"/>
                          </a:solidFill>
                          <a:latin typeface="Arial" panose="020B0604020202020204" pitchFamily="34" charset="0"/>
                          <a:cs typeface="Arial" panose="020B0604020202020204" pitchFamily="34" charset="0"/>
                        </a:rPr>
                        <a:t>Progress until December 2016</a:t>
                      </a:r>
                    </a:p>
                  </a:txBody>
                  <a:tcPr marL="7144" marR="7144"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val="10000"/>
                  </a:ext>
                </a:extLst>
              </a:tr>
              <a:tr h="1437754">
                <a:tc>
                  <a:txBody>
                    <a:bodyPr/>
                    <a:lstStyle/>
                    <a:p>
                      <a:pPr algn="ctr" fontAlgn="t"/>
                      <a:endParaRPr lang="en-MY" sz="1350" b="0" i="0" u="none" strike="noStrike" dirty="0" smtClean="0">
                        <a:solidFill>
                          <a:srgbClr val="000000"/>
                        </a:solidFill>
                        <a:latin typeface="Arial" panose="020B0604020202020204" pitchFamily="34" charset="0"/>
                        <a:cs typeface="Arial" panose="020B0604020202020204" pitchFamily="34" charset="0"/>
                      </a:endParaRPr>
                    </a:p>
                    <a:p>
                      <a:pPr algn="ctr" fontAlgn="t"/>
                      <a:r>
                        <a:rPr lang="en-MY" sz="1350" b="0" i="0" u="none" strike="noStrike" dirty="0" smtClean="0">
                          <a:solidFill>
                            <a:srgbClr val="000000"/>
                          </a:solidFill>
                          <a:latin typeface="Arial" panose="020B0604020202020204" pitchFamily="34" charset="0"/>
                          <a:cs typeface="Arial" panose="020B0604020202020204" pitchFamily="34" charset="0"/>
                        </a:rPr>
                        <a:t>83</a:t>
                      </a:r>
                      <a:endParaRPr lang="en-MY" sz="1350" b="0" i="0" u="none" strike="noStrike" dirty="0">
                        <a:solidFill>
                          <a:srgbClr val="000000"/>
                        </a:solidFill>
                        <a:latin typeface="Arial" panose="020B0604020202020204" pitchFamily="34" charset="0"/>
                        <a:cs typeface="Arial" panose="020B0604020202020204" pitchFamily="34" charset="0"/>
                      </a:endParaRPr>
                    </a:p>
                  </a:txBody>
                  <a:tcPr marL="714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defRPr/>
                      </a:pPr>
                      <a:r>
                        <a:rPr lang="en-US" sz="1350" b="0" dirty="0" smtClean="0">
                          <a:solidFill>
                            <a:schemeClr val="tx1"/>
                          </a:solidFill>
                          <a:latin typeface="Arial" pitchFamily="34" charset="0"/>
                          <a:cs typeface="Arial" pitchFamily="34" charset="0"/>
                        </a:rPr>
                        <a:t>Awarded and upcoming projects to be published online annually </a:t>
                      </a:r>
                    </a:p>
                    <a:p>
                      <a:pPr>
                        <a:defRPr/>
                      </a:pPr>
                      <a:r>
                        <a:rPr lang="en-US" sz="1350" b="0" dirty="0" smtClean="0">
                          <a:solidFill>
                            <a:schemeClr val="tx1"/>
                          </a:solidFill>
                          <a:latin typeface="Arial" pitchFamily="34" charset="0"/>
                          <a:cs typeface="Arial" pitchFamily="34" charset="0"/>
                        </a:rPr>
                        <a:t>beginning 2018 </a:t>
                      </a:r>
                      <a:endParaRPr lang="en-US" sz="1350" b="0" strike="sngStrike" dirty="0">
                        <a:solidFill>
                          <a:schemeClr val="tx1"/>
                        </a:solidFill>
                        <a:latin typeface="Arial" panose="020B0604020202020204" pitchFamily="34" charset="0"/>
                        <a:cs typeface="Arial" panose="020B0604020202020204" pitchFamily="34" charset="0"/>
                      </a:endParaRPr>
                    </a:p>
                  </a:txBody>
                  <a:tcPr marL="6429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350" b="0" i="0" u="sng" strike="noStrike" dirty="0" smtClean="0">
                          <a:solidFill>
                            <a:srgbClr val="000000"/>
                          </a:solidFill>
                          <a:latin typeface="Arial" panose="020B0604020202020204" pitchFamily="34" charset="0"/>
                          <a:cs typeface="Arial" panose="020B0604020202020204" pitchFamily="34" charset="0"/>
                        </a:rPr>
                        <a:t>Upcoming Construction Demand</a:t>
                      </a: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The Economic Planning Unit (EPU) has agreed to share information on prospect of the construction sector.</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Aggregated data of 2017 project implementation details received from Economic Planning Unit (EPU) on 21 February 2017.</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There are sensitivity issues for government project prospect information releases to the industry. </a:t>
                      </a:r>
                      <a:r>
                        <a:rPr lang="en-US" sz="1350" b="0" i="0" u="none" strike="noStrike" dirty="0" err="1" smtClean="0">
                          <a:solidFill>
                            <a:srgbClr val="000000"/>
                          </a:solidFill>
                          <a:latin typeface="Arial" panose="020B0604020202020204" pitchFamily="34" charset="0"/>
                          <a:cs typeface="Arial" panose="020B0604020202020204" pitchFamily="34" charset="0"/>
                        </a:rPr>
                        <a:t>Kertas</a:t>
                      </a:r>
                      <a:r>
                        <a:rPr lang="en-US" sz="1350" b="0" i="0" u="none" strike="noStrike" dirty="0" smtClean="0">
                          <a:solidFill>
                            <a:srgbClr val="000000"/>
                          </a:solidFill>
                          <a:latin typeface="Arial" panose="020B0604020202020204" pitchFamily="34" charset="0"/>
                          <a:cs typeface="Arial" panose="020B0604020202020204" pitchFamily="34" charset="0"/>
                        </a:rPr>
                        <a:t> </a:t>
                      </a:r>
                      <a:r>
                        <a:rPr lang="en-US" sz="1350" b="0" i="0" u="none" strike="noStrike" dirty="0" err="1" smtClean="0">
                          <a:solidFill>
                            <a:srgbClr val="000000"/>
                          </a:solidFill>
                          <a:latin typeface="Arial" panose="020B0604020202020204" pitchFamily="34" charset="0"/>
                          <a:cs typeface="Arial" panose="020B0604020202020204" pitchFamily="34" charset="0"/>
                        </a:rPr>
                        <a:t>Pertimbangan</a:t>
                      </a:r>
                      <a:r>
                        <a:rPr lang="en-US" sz="1350" b="0" i="0" u="none" strike="noStrike" dirty="0" smtClean="0">
                          <a:solidFill>
                            <a:srgbClr val="000000"/>
                          </a:solidFill>
                          <a:latin typeface="Arial" panose="020B0604020202020204" pitchFamily="34" charset="0"/>
                          <a:cs typeface="Arial" panose="020B0604020202020204" pitchFamily="34" charset="0"/>
                        </a:rPr>
                        <a:t> </a:t>
                      </a:r>
                      <a:r>
                        <a:rPr lang="en-US" sz="1350" b="0" i="0" u="none" strike="noStrike" dirty="0" err="1" smtClean="0">
                          <a:solidFill>
                            <a:srgbClr val="000000"/>
                          </a:solidFill>
                          <a:latin typeface="Arial" panose="020B0604020202020204" pitchFamily="34" charset="0"/>
                          <a:cs typeface="Arial" panose="020B0604020202020204" pitchFamily="34" charset="0"/>
                        </a:rPr>
                        <a:t>Isu</a:t>
                      </a:r>
                      <a:r>
                        <a:rPr lang="en-US" sz="1350" b="0" i="0" u="none" strike="noStrike" dirty="0" smtClean="0">
                          <a:solidFill>
                            <a:srgbClr val="000000"/>
                          </a:solidFill>
                          <a:latin typeface="Arial" panose="020B0604020202020204" pitchFamily="34" charset="0"/>
                          <a:cs typeface="Arial" panose="020B0604020202020204" pitchFamily="34" charset="0"/>
                        </a:rPr>
                        <a:t> </a:t>
                      </a:r>
                      <a:r>
                        <a:rPr lang="en-US" sz="1350" b="0" i="0" u="none" strike="noStrike" dirty="0" err="1" smtClean="0">
                          <a:solidFill>
                            <a:srgbClr val="000000"/>
                          </a:solidFill>
                          <a:latin typeface="Arial" panose="020B0604020202020204" pitchFamily="34" charset="0"/>
                          <a:cs typeface="Arial" panose="020B0604020202020204" pitchFamily="34" charset="0"/>
                        </a:rPr>
                        <a:t>Pelaksaan</a:t>
                      </a:r>
                      <a:r>
                        <a:rPr lang="en-US" sz="1350" b="0" i="0" u="none" strike="noStrike" dirty="0" smtClean="0">
                          <a:solidFill>
                            <a:srgbClr val="000000"/>
                          </a:solidFill>
                          <a:latin typeface="Arial" panose="020B0604020202020204" pitchFamily="34" charset="0"/>
                          <a:cs typeface="Arial" panose="020B0604020202020204" pitchFamily="34" charset="0"/>
                        </a:rPr>
                        <a:t> CITP </a:t>
                      </a:r>
                      <a:r>
                        <a:rPr lang="en-US" sz="1350" b="0" i="0" u="none" strike="noStrike" dirty="0" err="1" smtClean="0">
                          <a:solidFill>
                            <a:srgbClr val="000000"/>
                          </a:solidFill>
                          <a:latin typeface="Arial" panose="020B0604020202020204" pitchFamily="34" charset="0"/>
                          <a:cs typeface="Arial" panose="020B0604020202020204" pitchFamily="34" charset="0"/>
                        </a:rPr>
                        <a:t>bagi</a:t>
                      </a:r>
                      <a:r>
                        <a:rPr lang="en-US" sz="1350" b="0" i="0" u="none" strike="noStrike" dirty="0" smtClean="0">
                          <a:solidFill>
                            <a:srgbClr val="000000"/>
                          </a:solidFill>
                          <a:latin typeface="Arial" panose="020B0604020202020204" pitchFamily="34" charset="0"/>
                          <a:cs typeface="Arial" panose="020B0604020202020204" pitchFamily="34" charset="0"/>
                        </a:rPr>
                        <a:t> </a:t>
                      </a:r>
                      <a:r>
                        <a:rPr lang="en-US" sz="1350" b="0" i="0" u="none" strike="noStrike" dirty="0" err="1" smtClean="0">
                          <a:solidFill>
                            <a:srgbClr val="000000"/>
                          </a:solidFill>
                          <a:latin typeface="Arial" panose="020B0604020202020204" pitchFamily="34" charset="0"/>
                          <a:cs typeface="Arial" panose="020B0604020202020204" pitchFamily="34" charset="0"/>
                        </a:rPr>
                        <a:t>Inisiatif</a:t>
                      </a:r>
                      <a:r>
                        <a:rPr lang="en-US" sz="1350" b="0" i="0" u="none" strike="noStrike" dirty="0" smtClean="0">
                          <a:solidFill>
                            <a:srgbClr val="000000"/>
                          </a:solidFill>
                          <a:latin typeface="Arial" panose="020B0604020202020204" pitchFamily="34" charset="0"/>
                          <a:cs typeface="Arial" panose="020B0604020202020204" pitchFamily="34" charset="0"/>
                        </a:rPr>
                        <a:t> P5b regarding the publication of government's project prospect information prepared on 29 September 2017.  </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sng" strike="noStrike" dirty="0" smtClean="0">
                          <a:solidFill>
                            <a:srgbClr val="000000"/>
                          </a:solidFill>
                          <a:latin typeface="Arial" panose="020B0604020202020204" pitchFamily="34" charset="0"/>
                          <a:cs typeface="Arial" panose="020B0604020202020204" pitchFamily="34" charset="0"/>
                        </a:rPr>
                        <a:t>Construction Project Awarded</a:t>
                      </a: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Data analytics on construction projects awarded nationwide was published in Chapter 2 of the Construction Industry Review and Prospects 2015/2016.</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Publication on projects awarded, Construction Quarterly Statistical Bulletin Q4 2016 was published in CIDB's website in January 2017. </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Publication on projects awarded, Construction Quarterly Statistical Bulletin Q1 2017 was published in CIDB's website in May 2017. </a:t>
                      </a:r>
                    </a:p>
                    <a:p>
                      <a:pPr algn="l" fontAlgn="t"/>
                      <a:endParaRPr lang="en-US" sz="1350" b="0" i="0" u="none" strike="noStrike" dirty="0" smtClean="0">
                        <a:solidFill>
                          <a:srgbClr val="000000"/>
                        </a:solidFill>
                        <a:latin typeface="Arial" panose="020B0604020202020204" pitchFamily="34" charset="0"/>
                        <a:cs typeface="Arial" panose="020B0604020202020204" pitchFamily="34" charset="0"/>
                      </a:endParaRPr>
                    </a:p>
                    <a:p>
                      <a:pPr algn="l" fontAlgn="t"/>
                      <a:r>
                        <a:rPr lang="en-US" sz="1350" b="0" i="0" u="none" strike="noStrike" dirty="0" smtClean="0">
                          <a:solidFill>
                            <a:srgbClr val="000000"/>
                          </a:solidFill>
                          <a:latin typeface="Arial" panose="020B0604020202020204" pitchFamily="34" charset="0"/>
                          <a:cs typeface="Arial" panose="020B0604020202020204" pitchFamily="34" charset="0"/>
                        </a:rPr>
                        <a:t>Publication on projects awarded, Construction Quarterly Statistical Bulletin Q2 2017 was published in CIDB's website in September 2017. </a:t>
                      </a:r>
                      <a:endParaRPr lang="en-MY" sz="1350" b="0" i="0" u="none" strike="noStrike" dirty="0">
                        <a:solidFill>
                          <a:srgbClr val="000000"/>
                        </a:solidFill>
                        <a:latin typeface="Arial" panose="020B0604020202020204" pitchFamily="34" charset="0"/>
                        <a:cs typeface="Arial" panose="020B0604020202020204" pitchFamily="34" charset="0"/>
                      </a:endParaRPr>
                    </a:p>
                  </a:txBody>
                  <a:tcPr marL="64294" marR="7144" marT="9525"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a:xfrm>
            <a:off x="9197459" y="6356350"/>
            <a:ext cx="2743200" cy="365125"/>
          </a:xfrm>
        </p:spPr>
        <p:txBody>
          <a:bodyPr/>
          <a:lstStyle/>
          <a:p>
            <a:fld id="{C771C488-A391-419D-860C-B5FD32218363}" type="slidenum">
              <a:rPr lang="en-US" sz="1600" smtClean="0"/>
              <a:t>9</a:t>
            </a:fld>
            <a:endParaRPr lang="en-US" sz="1600" dirty="0"/>
          </a:p>
        </p:txBody>
      </p:sp>
    </p:spTree>
    <p:extLst>
      <p:ext uri="{BB962C8B-B14F-4D97-AF65-F5344CB8AC3E}">
        <p14:creationId xmlns:p14="http://schemas.microsoft.com/office/powerpoint/2010/main" val="1752824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3502</TotalTime>
  <Words>3190</Words>
  <Application>Microsoft Office PowerPoint</Application>
  <PresentationFormat>Widescreen</PresentationFormat>
  <Paragraphs>678</Paragraphs>
  <Slides>21</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Arial</vt:lpstr>
      <vt:lpstr>Arvo</vt:lpstr>
      <vt:lpstr>Calibri</vt:lpstr>
      <vt:lpstr>Calibri Light</vt:lpstr>
      <vt:lpstr>Courier New</vt:lpstr>
      <vt:lpstr>Times New Roman</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cidb</dc:creator>
  <cp:lastModifiedBy>cidb hq</cp:lastModifiedBy>
  <cp:revision>152</cp:revision>
  <cp:lastPrinted>2017-11-30T04:25:57Z</cp:lastPrinted>
  <dcterms:created xsi:type="dcterms:W3CDTF">2017-11-24T10:41:59Z</dcterms:created>
  <dcterms:modified xsi:type="dcterms:W3CDTF">2017-11-30T08:35:36Z</dcterms:modified>
</cp:coreProperties>
</file>